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7"/>
  </p:notesMasterIdLst>
  <p:sldIdLst>
    <p:sldId id="321" r:id="rId2"/>
    <p:sldId id="322" r:id="rId3"/>
    <p:sldId id="256" r:id="rId4"/>
    <p:sldId id="258" r:id="rId5"/>
    <p:sldId id="309" r:id="rId6"/>
    <p:sldId id="310" r:id="rId7"/>
    <p:sldId id="311" r:id="rId8"/>
    <p:sldId id="312" r:id="rId9"/>
    <p:sldId id="259" r:id="rId10"/>
    <p:sldId id="260" r:id="rId11"/>
    <p:sldId id="317" r:id="rId12"/>
    <p:sldId id="318" r:id="rId13"/>
    <p:sldId id="319" r:id="rId14"/>
    <p:sldId id="32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2" r:id="rId46"/>
    <p:sldId id="293" r:id="rId47"/>
    <p:sldId id="291" r:id="rId48"/>
    <p:sldId id="294" r:id="rId49"/>
    <p:sldId id="295" r:id="rId50"/>
    <p:sldId id="296" r:id="rId51"/>
    <p:sldId id="297" r:id="rId52"/>
    <p:sldId id="298" r:id="rId53"/>
    <p:sldId id="299" r:id="rId54"/>
    <p:sldId id="300" r:id="rId55"/>
    <p:sldId id="304" r:id="rId56"/>
  </p:sldIdLst>
  <p:sldSz cx="9144000" cy="6858000" type="screen4x3"/>
  <p:notesSz cx="6858000" cy="9144000"/>
  <p:defaultTextStyle>
    <a:defPPr>
      <a:defRPr lang="fa-IR"/>
    </a:defPPr>
    <a:lvl1pPr algn="ctr" rtl="0" fontAlgn="base">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ctr" rtl="0" fontAlgn="base">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ctr" rtl="0" fontAlgn="base">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ctr" rtl="0" fontAlgn="base">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ctr" rtl="0" fontAlgn="base">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FF66"/>
    <a:srgbClr val="336600"/>
    <a:srgbClr val="9933FF"/>
    <a:srgbClr val="CC99FF"/>
    <a:srgbClr val="660033"/>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21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B516DE3A-EE46-48DA-93A3-2B4E76639A4F}" type="datetimeFigureOut">
              <a:rPr lang="fa-IR" smtClean="0"/>
              <a:t>30/05/1439</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BEC54AE1-C98A-4CFF-BDEF-664972FD4B23}" type="slidenum">
              <a:rPr lang="fa-IR" smtClean="0"/>
              <a:t>‹#›</a:t>
            </a:fld>
            <a:endParaRPr lang="fa-IR"/>
          </a:p>
        </p:txBody>
      </p:sp>
    </p:spTree>
    <p:extLst>
      <p:ext uri="{BB962C8B-B14F-4D97-AF65-F5344CB8AC3E}">
        <p14:creationId xmlns:p14="http://schemas.microsoft.com/office/powerpoint/2010/main" val="2284349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2530" name="Group 2"/>
          <p:cNvGrpSpPr>
            <a:grpSpLocks/>
          </p:cNvGrpSpPr>
          <p:nvPr/>
        </p:nvGrpSpPr>
        <p:grpSpPr bwMode="auto">
          <a:xfrm>
            <a:off x="0" y="0"/>
            <a:ext cx="9144000" cy="6934200"/>
            <a:chOff x="0" y="0"/>
            <a:chExt cx="5760" cy="4368"/>
          </a:xfrm>
        </p:grpSpPr>
        <p:sp>
          <p:nvSpPr>
            <p:cNvPr id="2253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3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2254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2254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54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2549"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altLang="fa-IR" noProof="0" smtClean="0"/>
              <a:t>Click to edit Master title style</a:t>
            </a:r>
          </a:p>
        </p:txBody>
      </p:sp>
      <p:sp>
        <p:nvSpPr>
          <p:cNvPr id="22550"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fa-IR" noProof="0" smtClean="0"/>
              <a:t>Click to edit Master subtitle style</a:t>
            </a:r>
          </a:p>
        </p:txBody>
      </p:sp>
      <p:sp>
        <p:nvSpPr>
          <p:cNvPr id="22551" name="Rectangle 23"/>
          <p:cNvSpPr>
            <a:spLocks noGrp="1" noChangeArrowheads="1"/>
          </p:cNvSpPr>
          <p:nvPr>
            <p:ph type="dt" sz="quarter" idx="2"/>
          </p:nvPr>
        </p:nvSpPr>
        <p:spPr/>
        <p:txBody>
          <a:bodyPr/>
          <a:lstStyle>
            <a:lvl1pPr>
              <a:defRPr/>
            </a:lvl1pPr>
          </a:lstStyle>
          <a:p>
            <a:endParaRPr lang="en-US" altLang="fa-IR"/>
          </a:p>
        </p:txBody>
      </p:sp>
      <p:sp>
        <p:nvSpPr>
          <p:cNvPr id="22552" name="Rectangle 24"/>
          <p:cNvSpPr>
            <a:spLocks noGrp="1" noChangeArrowheads="1"/>
          </p:cNvSpPr>
          <p:nvPr>
            <p:ph type="ftr" sz="quarter" idx="3"/>
          </p:nvPr>
        </p:nvSpPr>
        <p:spPr/>
        <p:txBody>
          <a:bodyPr/>
          <a:lstStyle>
            <a:lvl1pPr>
              <a:defRPr/>
            </a:lvl1pPr>
          </a:lstStyle>
          <a:p>
            <a:endParaRPr lang="en-US" altLang="fa-IR"/>
          </a:p>
        </p:txBody>
      </p:sp>
      <p:sp>
        <p:nvSpPr>
          <p:cNvPr id="22553" name="Rectangle 25"/>
          <p:cNvSpPr>
            <a:spLocks noGrp="1" noChangeArrowheads="1"/>
          </p:cNvSpPr>
          <p:nvPr>
            <p:ph type="sldNum" sz="quarter" idx="4"/>
          </p:nvPr>
        </p:nvSpPr>
        <p:spPr/>
        <p:txBody>
          <a:bodyPr/>
          <a:lstStyle>
            <a:lvl1pPr>
              <a:defRPr/>
            </a:lvl1pPr>
          </a:lstStyle>
          <a:p>
            <a:fld id="{116D389A-1BA8-4BA2-A4D6-29CC669AB0C0}" type="slidenum">
              <a:rPr lang="ar-SA" altLang="fa-IR"/>
              <a:pPr/>
              <a:t>‹#›</a:t>
            </a:fld>
            <a:endParaRPr lang="en-US" altLang="fa-I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49"/>
                                        </p:tgtEl>
                                        <p:attrNameLst>
                                          <p:attrName>style.visibility</p:attrName>
                                        </p:attrNameLst>
                                      </p:cBhvr>
                                      <p:to>
                                        <p:strVal val="visible"/>
                                      </p:to>
                                    </p:set>
                                    <p:animEffect transition="in" filter="fade">
                                      <p:cBhvr>
                                        <p:cTn id="7" dur="2000"/>
                                        <p:tgtEl>
                                          <p:spTgt spid="22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50">
                                            <p:txEl>
                                              <p:pRg st="0" end="0"/>
                                            </p:txEl>
                                          </p:spTgt>
                                        </p:tgtEl>
                                        <p:attrNameLst>
                                          <p:attrName>style.visibility</p:attrName>
                                        </p:attrNameLst>
                                      </p:cBhvr>
                                      <p:to>
                                        <p:strVal val="visible"/>
                                      </p:to>
                                    </p:set>
                                    <p:animEffect transition="in" filter="fade">
                                      <p:cBhvr>
                                        <p:cTn id="12" dur="2000"/>
                                        <p:tgtEl>
                                          <p:spTgt spid="225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9" grpId="0"/>
      <p:bldP spid="22550" grpId="0" build="p">
        <p:tmplLst>
          <p:tmpl lvl="1">
            <p:tnLst>
              <p:par>
                <p:cTn presetID="10" presetClass="entr" presetSubtype="0" fill="hold" nodeType="clickEffect">
                  <p:stCondLst>
                    <p:cond delay="0"/>
                  </p:stCondLst>
                  <p:childTnLst>
                    <p:set>
                      <p:cBhvr>
                        <p:cTn dur="1" fill="hold">
                          <p:stCondLst>
                            <p:cond delay="0"/>
                          </p:stCondLst>
                        </p:cTn>
                        <p:tgtEl>
                          <p:spTgt spid="22550"/>
                        </p:tgtEl>
                        <p:attrNameLst>
                          <p:attrName>style.visibility</p:attrName>
                        </p:attrNameLst>
                      </p:cBhvr>
                      <p:to>
                        <p:strVal val="visible"/>
                      </p:to>
                    </p:set>
                    <p:animEffect transition="in" filter="fade">
                      <p:cBhvr>
                        <p:cTn dur="2000"/>
                        <p:tgtEl>
                          <p:spTgt spid="22550"/>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10987FF7-A7EE-48E9-BAD9-0405A98711C3}" type="slidenum">
              <a:rPr lang="ar-SA" altLang="fa-IR"/>
              <a:pPr/>
              <a:t>‹#›</a:t>
            </a:fld>
            <a:endParaRPr lang="en-US" altLang="fa-IR"/>
          </a:p>
        </p:txBody>
      </p:sp>
    </p:spTree>
    <p:extLst>
      <p:ext uri="{BB962C8B-B14F-4D97-AF65-F5344CB8AC3E}">
        <p14:creationId xmlns:p14="http://schemas.microsoft.com/office/powerpoint/2010/main" val="2694212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E5DE5508-19CC-451F-B474-09DA0AB9B70C}" type="slidenum">
              <a:rPr lang="ar-SA" altLang="fa-IR"/>
              <a:pPr/>
              <a:t>‹#›</a:t>
            </a:fld>
            <a:endParaRPr lang="en-US" altLang="fa-IR"/>
          </a:p>
        </p:txBody>
      </p:sp>
    </p:spTree>
    <p:extLst>
      <p:ext uri="{BB962C8B-B14F-4D97-AF65-F5344CB8AC3E}">
        <p14:creationId xmlns:p14="http://schemas.microsoft.com/office/powerpoint/2010/main" val="1436967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Online Image Placeholder 3"/>
          <p:cNvSpPr>
            <a:spLocks noGrp="1"/>
          </p:cNvSpPr>
          <p:nvPr>
            <p:ph type="clipArt" sz="half" idx="2"/>
          </p:nvPr>
        </p:nvSpPr>
        <p:spPr>
          <a:xfrm>
            <a:off x="4648200" y="1600200"/>
            <a:ext cx="4038600" cy="4530725"/>
          </a:xfrm>
        </p:spPr>
        <p:txBody>
          <a:bodyPr/>
          <a:lstStyle/>
          <a:p>
            <a:endParaRPr lang="fa-IR"/>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fa-I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fa-I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839F8E9A-C2C8-49F8-AB25-D05D47CBD688}" type="slidenum">
              <a:rPr lang="ar-SA" altLang="fa-IR"/>
              <a:pPr/>
              <a:t>‹#›</a:t>
            </a:fld>
            <a:endParaRPr lang="en-US" altLang="fa-IR"/>
          </a:p>
        </p:txBody>
      </p:sp>
    </p:spTree>
    <p:extLst>
      <p:ext uri="{BB962C8B-B14F-4D97-AF65-F5344CB8AC3E}">
        <p14:creationId xmlns:p14="http://schemas.microsoft.com/office/powerpoint/2010/main" val="3290138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fa-I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fa-IR"/>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B5B71765-7B4F-4502-B95F-C3F8ABF5E0E9}" type="slidenum">
              <a:rPr lang="ar-SA" altLang="fa-IR"/>
              <a:pPr/>
              <a:t>‹#›</a:t>
            </a:fld>
            <a:endParaRPr lang="en-US" altLang="fa-IR"/>
          </a:p>
        </p:txBody>
      </p:sp>
    </p:spTree>
    <p:extLst>
      <p:ext uri="{BB962C8B-B14F-4D97-AF65-F5344CB8AC3E}">
        <p14:creationId xmlns:p14="http://schemas.microsoft.com/office/powerpoint/2010/main" val="60447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72DCA576-6E0B-4383-A069-E57B90CD1D17}" type="slidenum">
              <a:rPr lang="ar-SA" altLang="fa-IR"/>
              <a:pPr/>
              <a:t>‹#›</a:t>
            </a:fld>
            <a:endParaRPr lang="en-US" altLang="fa-IR"/>
          </a:p>
        </p:txBody>
      </p:sp>
    </p:spTree>
    <p:extLst>
      <p:ext uri="{BB962C8B-B14F-4D97-AF65-F5344CB8AC3E}">
        <p14:creationId xmlns:p14="http://schemas.microsoft.com/office/powerpoint/2010/main" val="3780627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endParaRPr lang="en-US" altLang="fa-IR"/>
          </a:p>
        </p:txBody>
      </p:sp>
      <p:sp>
        <p:nvSpPr>
          <p:cNvPr id="6" name="Slide Number Placeholder 5"/>
          <p:cNvSpPr>
            <a:spLocks noGrp="1"/>
          </p:cNvSpPr>
          <p:nvPr>
            <p:ph type="sldNum" sz="quarter" idx="12"/>
          </p:nvPr>
        </p:nvSpPr>
        <p:spPr/>
        <p:txBody>
          <a:bodyPr/>
          <a:lstStyle>
            <a:lvl1pPr>
              <a:defRPr/>
            </a:lvl1pPr>
          </a:lstStyle>
          <a:p>
            <a:fld id="{69FA19E4-FE42-4FE5-B635-40F49A33ED9E}" type="slidenum">
              <a:rPr lang="ar-SA" altLang="fa-IR"/>
              <a:pPr/>
              <a:t>‹#›</a:t>
            </a:fld>
            <a:endParaRPr lang="en-US" altLang="fa-IR"/>
          </a:p>
        </p:txBody>
      </p:sp>
    </p:spTree>
    <p:extLst>
      <p:ext uri="{BB962C8B-B14F-4D97-AF65-F5344CB8AC3E}">
        <p14:creationId xmlns:p14="http://schemas.microsoft.com/office/powerpoint/2010/main" val="392160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80931289-AD8A-4E6E-99DA-CB303F5D26E4}" type="slidenum">
              <a:rPr lang="ar-SA" altLang="fa-IR"/>
              <a:pPr/>
              <a:t>‹#›</a:t>
            </a:fld>
            <a:endParaRPr lang="en-US" altLang="fa-IR"/>
          </a:p>
        </p:txBody>
      </p:sp>
    </p:spTree>
    <p:extLst>
      <p:ext uri="{BB962C8B-B14F-4D97-AF65-F5344CB8AC3E}">
        <p14:creationId xmlns:p14="http://schemas.microsoft.com/office/powerpoint/2010/main" val="193050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ltLang="fa-IR"/>
          </a:p>
        </p:txBody>
      </p:sp>
      <p:sp>
        <p:nvSpPr>
          <p:cNvPr id="8" name="Footer Placeholder 7"/>
          <p:cNvSpPr>
            <a:spLocks noGrp="1"/>
          </p:cNvSpPr>
          <p:nvPr>
            <p:ph type="ftr" sz="quarter" idx="11"/>
          </p:nvPr>
        </p:nvSpPr>
        <p:spPr/>
        <p:txBody>
          <a:bodyPr/>
          <a:lstStyle>
            <a:lvl1pPr>
              <a:defRPr/>
            </a:lvl1pPr>
          </a:lstStyle>
          <a:p>
            <a:endParaRPr lang="en-US" altLang="fa-IR"/>
          </a:p>
        </p:txBody>
      </p:sp>
      <p:sp>
        <p:nvSpPr>
          <p:cNvPr id="9" name="Slide Number Placeholder 8"/>
          <p:cNvSpPr>
            <a:spLocks noGrp="1"/>
          </p:cNvSpPr>
          <p:nvPr>
            <p:ph type="sldNum" sz="quarter" idx="12"/>
          </p:nvPr>
        </p:nvSpPr>
        <p:spPr/>
        <p:txBody>
          <a:bodyPr/>
          <a:lstStyle>
            <a:lvl1pPr>
              <a:defRPr/>
            </a:lvl1pPr>
          </a:lstStyle>
          <a:p>
            <a:fld id="{651E9A2F-89C6-40BB-9B4A-51C783F3D056}" type="slidenum">
              <a:rPr lang="ar-SA" altLang="fa-IR"/>
              <a:pPr/>
              <a:t>‹#›</a:t>
            </a:fld>
            <a:endParaRPr lang="en-US" altLang="fa-IR"/>
          </a:p>
        </p:txBody>
      </p:sp>
    </p:spTree>
    <p:extLst>
      <p:ext uri="{BB962C8B-B14F-4D97-AF65-F5344CB8AC3E}">
        <p14:creationId xmlns:p14="http://schemas.microsoft.com/office/powerpoint/2010/main" val="416765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ltLang="fa-IR"/>
          </a:p>
        </p:txBody>
      </p:sp>
      <p:sp>
        <p:nvSpPr>
          <p:cNvPr id="4" name="Footer Placeholder 3"/>
          <p:cNvSpPr>
            <a:spLocks noGrp="1"/>
          </p:cNvSpPr>
          <p:nvPr>
            <p:ph type="ftr" sz="quarter" idx="11"/>
          </p:nvPr>
        </p:nvSpPr>
        <p:spPr/>
        <p:txBody>
          <a:bodyPr/>
          <a:lstStyle>
            <a:lvl1pPr>
              <a:defRPr/>
            </a:lvl1pPr>
          </a:lstStyle>
          <a:p>
            <a:endParaRPr lang="en-US" altLang="fa-IR"/>
          </a:p>
        </p:txBody>
      </p:sp>
      <p:sp>
        <p:nvSpPr>
          <p:cNvPr id="5" name="Slide Number Placeholder 4"/>
          <p:cNvSpPr>
            <a:spLocks noGrp="1"/>
          </p:cNvSpPr>
          <p:nvPr>
            <p:ph type="sldNum" sz="quarter" idx="12"/>
          </p:nvPr>
        </p:nvSpPr>
        <p:spPr/>
        <p:txBody>
          <a:bodyPr/>
          <a:lstStyle>
            <a:lvl1pPr>
              <a:defRPr/>
            </a:lvl1pPr>
          </a:lstStyle>
          <a:p>
            <a:fld id="{32A7F024-D49A-414F-A15E-D51C49C8C9F5}" type="slidenum">
              <a:rPr lang="ar-SA" altLang="fa-IR"/>
              <a:pPr/>
              <a:t>‹#›</a:t>
            </a:fld>
            <a:endParaRPr lang="en-US" altLang="fa-IR"/>
          </a:p>
        </p:txBody>
      </p:sp>
    </p:spTree>
    <p:extLst>
      <p:ext uri="{BB962C8B-B14F-4D97-AF65-F5344CB8AC3E}">
        <p14:creationId xmlns:p14="http://schemas.microsoft.com/office/powerpoint/2010/main" val="337082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fa-IR"/>
          </a:p>
        </p:txBody>
      </p:sp>
      <p:sp>
        <p:nvSpPr>
          <p:cNvPr id="3" name="Footer Placeholder 2"/>
          <p:cNvSpPr>
            <a:spLocks noGrp="1"/>
          </p:cNvSpPr>
          <p:nvPr>
            <p:ph type="ftr" sz="quarter" idx="11"/>
          </p:nvPr>
        </p:nvSpPr>
        <p:spPr/>
        <p:txBody>
          <a:bodyPr/>
          <a:lstStyle>
            <a:lvl1pPr>
              <a:defRPr/>
            </a:lvl1pPr>
          </a:lstStyle>
          <a:p>
            <a:endParaRPr lang="en-US" altLang="fa-IR"/>
          </a:p>
        </p:txBody>
      </p:sp>
      <p:sp>
        <p:nvSpPr>
          <p:cNvPr id="4" name="Slide Number Placeholder 3"/>
          <p:cNvSpPr>
            <a:spLocks noGrp="1"/>
          </p:cNvSpPr>
          <p:nvPr>
            <p:ph type="sldNum" sz="quarter" idx="12"/>
          </p:nvPr>
        </p:nvSpPr>
        <p:spPr/>
        <p:txBody>
          <a:bodyPr/>
          <a:lstStyle>
            <a:lvl1pPr>
              <a:defRPr/>
            </a:lvl1pPr>
          </a:lstStyle>
          <a:p>
            <a:fld id="{AC826336-0B88-4411-8A7C-6474065546FA}" type="slidenum">
              <a:rPr lang="ar-SA" altLang="fa-IR"/>
              <a:pPr/>
              <a:t>‹#›</a:t>
            </a:fld>
            <a:endParaRPr lang="en-US" altLang="fa-IR"/>
          </a:p>
        </p:txBody>
      </p:sp>
    </p:spTree>
    <p:extLst>
      <p:ext uri="{BB962C8B-B14F-4D97-AF65-F5344CB8AC3E}">
        <p14:creationId xmlns:p14="http://schemas.microsoft.com/office/powerpoint/2010/main" val="203484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E23366EC-2AA7-4C33-950E-B833B43BB262}" type="slidenum">
              <a:rPr lang="ar-SA" altLang="fa-IR"/>
              <a:pPr/>
              <a:t>‹#›</a:t>
            </a:fld>
            <a:endParaRPr lang="en-US" altLang="fa-IR"/>
          </a:p>
        </p:txBody>
      </p:sp>
    </p:spTree>
    <p:extLst>
      <p:ext uri="{BB962C8B-B14F-4D97-AF65-F5344CB8AC3E}">
        <p14:creationId xmlns:p14="http://schemas.microsoft.com/office/powerpoint/2010/main" val="1280401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endParaRPr lang="en-US" altLang="fa-IR"/>
          </a:p>
        </p:txBody>
      </p:sp>
      <p:sp>
        <p:nvSpPr>
          <p:cNvPr id="7" name="Slide Number Placeholder 6"/>
          <p:cNvSpPr>
            <a:spLocks noGrp="1"/>
          </p:cNvSpPr>
          <p:nvPr>
            <p:ph type="sldNum" sz="quarter" idx="12"/>
          </p:nvPr>
        </p:nvSpPr>
        <p:spPr/>
        <p:txBody>
          <a:bodyPr/>
          <a:lstStyle>
            <a:lvl1pPr>
              <a:defRPr/>
            </a:lvl1pPr>
          </a:lstStyle>
          <a:p>
            <a:fld id="{1E7FDC02-AB6D-4D29-922C-94859BCE9BE8}" type="slidenum">
              <a:rPr lang="ar-SA" altLang="fa-IR"/>
              <a:pPr/>
              <a:t>‹#›</a:t>
            </a:fld>
            <a:endParaRPr lang="en-US" altLang="fa-IR"/>
          </a:p>
        </p:txBody>
      </p:sp>
    </p:spTree>
    <p:extLst>
      <p:ext uri="{BB962C8B-B14F-4D97-AF65-F5344CB8AC3E}">
        <p14:creationId xmlns:p14="http://schemas.microsoft.com/office/powerpoint/2010/main" val="41562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0"/>
            <a:ext cx="9144000" cy="6934200"/>
            <a:chOff x="0" y="0"/>
            <a:chExt cx="5760" cy="4368"/>
          </a:xfrm>
        </p:grpSpPr>
        <p:sp>
          <p:nvSpPr>
            <p:cNvPr id="21507"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08"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09"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0"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1"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2"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3"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4"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5"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6"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21517"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21518"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19"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20"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21"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22"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23"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524"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1525"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21526"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21527"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effectLst>
                  <a:outerShdw blurRad="38100" dist="38100" dir="2700000" algn="tl">
                    <a:srgbClr val="000000"/>
                  </a:outerShdw>
                </a:effectLst>
              </a:defRPr>
            </a:lvl1pPr>
          </a:lstStyle>
          <a:p>
            <a:endParaRPr lang="en-US" altLang="fa-IR"/>
          </a:p>
        </p:txBody>
      </p:sp>
      <p:sp>
        <p:nvSpPr>
          <p:cNvPr id="21528"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en-US" altLang="fa-IR"/>
          </a:p>
        </p:txBody>
      </p:sp>
      <p:sp>
        <p:nvSpPr>
          <p:cNvPr id="21529"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4064E7A7-03A8-4070-8579-E9654E1BE27E}" type="slidenum">
              <a:rPr lang="ar-SA" altLang="fa-IR"/>
              <a:pPr/>
              <a:t>‹#›</a:t>
            </a:fld>
            <a:endParaRPr lang="en-US" altLang="fa-IR"/>
          </a:p>
        </p:txBody>
      </p:sp>
    </p:spTree>
  </p:cSld>
  <p:clrMap bg1="dk2" tx1="lt1" bg2="dk1"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25"/>
                                        </p:tgtEl>
                                        <p:attrNameLst>
                                          <p:attrName>style.visibility</p:attrName>
                                        </p:attrNameLst>
                                      </p:cBhvr>
                                      <p:to>
                                        <p:strVal val="visible"/>
                                      </p:to>
                                    </p:set>
                                    <p:animEffect transition="in" filter="fade">
                                      <p:cBhvr>
                                        <p:cTn id="7" dur="2000"/>
                                        <p:tgtEl>
                                          <p:spTgt spid="215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26">
                                            <p:txEl>
                                              <p:pRg st="0" end="0"/>
                                            </p:txEl>
                                          </p:spTgt>
                                        </p:tgtEl>
                                        <p:attrNameLst>
                                          <p:attrName>style.visibility</p:attrName>
                                        </p:attrNameLst>
                                      </p:cBhvr>
                                      <p:to>
                                        <p:strVal val="visible"/>
                                      </p:to>
                                    </p:set>
                                    <p:animEffect transition="in" filter="fade">
                                      <p:cBhvr>
                                        <p:cTn id="12" dur="2000"/>
                                        <p:tgtEl>
                                          <p:spTgt spid="2152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526">
                                            <p:txEl>
                                              <p:pRg st="1" end="1"/>
                                            </p:txEl>
                                          </p:spTgt>
                                        </p:tgtEl>
                                        <p:attrNameLst>
                                          <p:attrName>style.visibility</p:attrName>
                                        </p:attrNameLst>
                                      </p:cBhvr>
                                      <p:to>
                                        <p:strVal val="visible"/>
                                      </p:to>
                                    </p:set>
                                    <p:animEffect transition="in" filter="fade">
                                      <p:cBhvr>
                                        <p:cTn id="15" dur="2000"/>
                                        <p:tgtEl>
                                          <p:spTgt spid="2152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526">
                                            <p:txEl>
                                              <p:pRg st="2" end="2"/>
                                            </p:txEl>
                                          </p:spTgt>
                                        </p:tgtEl>
                                        <p:attrNameLst>
                                          <p:attrName>style.visibility</p:attrName>
                                        </p:attrNameLst>
                                      </p:cBhvr>
                                      <p:to>
                                        <p:strVal val="visible"/>
                                      </p:to>
                                    </p:set>
                                    <p:animEffect transition="in" filter="fade">
                                      <p:cBhvr>
                                        <p:cTn id="18" dur="2000"/>
                                        <p:tgtEl>
                                          <p:spTgt spid="2152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526">
                                            <p:txEl>
                                              <p:pRg st="3" end="3"/>
                                            </p:txEl>
                                          </p:spTgt>
                                        </p:tgtEl>
                                        <p:attrNameLst>
                                          <p:attrName>style.visibility</p:attrName>
                                        </p:attrNameLst>
                                      </p:cBhvr>
                                      <p:to>
                                        <p:strVal val="visible"/>
                                      </p:to>
                                    </p:set>
                                    <p:animEffect transition="in" filter="fade">
                                      <p:cBhvr>
                                        <p:cTn id="21" dur="2000"/>
                                        <p:tgtEl>
                                          <p:spTgt spid="21526">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526">
                                            <p:txEl>
                                              <p:pRg st="4" end="4"/>
                                            </p:txEl>
                                          </p:spTgt>
                                        </p:tgtEl>
                                        <p:attrNameLst>
                                          <p:attrName>style.visibility</p:attrName>
                                        </p:attrNameLst>
                                      </p:cBhvr>
                                      <p:to>
                                        <p:strVal val="visible"/>
                                      </p:to>
                                    </p:set>
                                    <p:animEffect transition="in" filter="fade">
                                      <p:cBhvr>
                                        <p:cTn id="24" dur="2000"/>
                                        <p:tgtEl>
                                          <p:spTgt spid="215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5" grpId="0"/>
      <p:bldP spid="21526" grpId="0" build="p">
        <p:tmplLst>
          <p:tmpl lvl="1">
            <p:tnLst>
              <p:par>
                <p:cTn presetID="10" presetClass="entr" presetSubtype="0" fill="hold" nodeType="clickEffect">
                  <p:stCondLst>
                    <p:cond delay="0"/>
                  </p:stCondLst>
                  <p:childTnLst>
                    <p:set>
                      <p:cBhvr>
                        <p:cTn dur="1" fill="hold">
                          <p:stCondLst>
                            <p:cond delay="0"/>
                          </p:stCondLst>
                        </p:cTn>
                        <p:tgtEl>
                          <p:spTgt spid="21526"/>
                        </p:tgtEl>
                        <p:attrNameLst>
                          <p:attrName>style.visibility</p:attrName>
                        </p:attrNameLst>
                      </p:cBhvr>
                      <p:to>
                        <p:strVal val="visible"/>
                      </p:to>
                    </p:set>
                    <p:animEffect transition="in" filter="fade">
                      <p:cBhvr>
                        <p:cTn dur="2000"/>
                        <p:tgtEl>
                          <p:spTgt spid="21526"/>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1526"/>
                        </p:tgtEl>
                        <p:attrNameLst>
                          <p:attrName>style.visibility</p:attrName>
                        </p:attrNameLst>
                      </p:cBhvr>
                      <p:to>
                        <p:strVal val="visible"/>
                      </p:to>
                    </p:set>
                    <p:animEffect transition="in" filter="fade">
                      <p:cBhvr>
                        <p:cTn dur="2000"/>
                        <p:tgtEl>
                          <p:spTgt spid="21526"/>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1526"/>
                        </p:tgtEl>
                        <p:attrNameLst>
                          <p:attrName>style.visibility</p:attrName>
                        </p:attrNameLst>
                      </p:cBhvr>
                      <p:to>
                        <p:strVal val="visible"/>
                      </p:to>
                    </p:set>
                    <p:animEffect transition="in" filter="fade">
                      <p:cBhvr>
                        <p:cTn dur="2000"/>
                        <p:tgtEl>
                          <p:spTgt spid="21526"/>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1526"/>
                        </p:tgtEl>
                        <p:attrNameLst>
                          <p:attrName>style.visibility</p:attrName>
                        </p:attrNameLst>
                      </p:cBhvr>
                      <p:to>
                        <p:strVal val="visible"/>
                      </p:to>
                    </p:set>
                    <p:animEffect transition="in" filter="fade">
                      <p:cBhvr>
                        <p:cTn dur="2000"/>
                        <p:tgtEl>
                          <p:spTgt spid="21526"/>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1526"/>
                        </p:tgtEl>
                        <p:attrNameLst>
                          <p:attrName>style.visibility</p:attrName>
                        </p:attrNameLst>
                      </p:cBhvr>
                      <p:to>
                        <p:strVal val="visible"/>
                      </p:to>
                    </p:set>
                    <p:animEffect transition="in" filter="fade">
                      <p:cBhvr>
                        <p:cTn dur="2000"/>
                        <p:tgtEl>
                          <p:spTgt spid="21526"/>
                        </p:tgtEl>
                      </p:cBhvr>
                    </p:animEffect>
                  </p:childTnLst>
                </p:cTn>
              </p:par>
            </p:tnLst>
          </p:tmpl>
        </p:tmplLst>
      </p:bldP>
    </p:bld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cstate="print">
            <a:clrChange>
              <a:clrFrom>
                <a:srgbClr val="FFFFFF"/>
              </a:clrFrom>
              <a:clrTo>
                <a:srgbClr val="FFFFFF">
                  <a:alpha val="0"/>
                </a:srgbClr>
              </a:clrTo>
            </a:clrChange>
            <a:grayscl/>
            <a:extLst>
              <a:ext uri="{28A0092B-C50C-407E-A947-70E740481C1C}">
                <a14:useLocalDpi xmlns:a14="http://schemas.microsoft.com/office/drawing/2010/main" val="0"/>
              </a:ext>
            </a:extLst>
          </a:blip>
          <a:srcRect/>
          <a:stretch>
            <a:fillRect/>
          </a:stretch>
        </p:blipFill>
        <p:spPr bwMode="auto">
          <a:xfrm>
            <a:off x="2555776" y="1412776"/>
            <a:ext cx="3949824" cy="4191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5347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1125538"/>
            <a:ext cx="8229600" cy="5005387"/>
          </a:xfrm>
        </p:spPr>
        <p:txBody>
          <a:bodyPr/>
          <a:lstStyle/>
          <a:p>
            <a:pPr algn="r">
              <a:buFont typeface="Wingdings" panose="05000000000000000000" pitchFamily="2" charset="2"/>
              <a:buNone/>
            </a:pPr>
            <a:r>
              <a:rPr lang="fa-IR" altLang="fa-IR" sz="4000">
                <a:solidFill>
                  <a:schemeClr val="folHlink"/>
                </a:solidFill>
              </a:rPr>
              <a:t>معیارهای انتخاب همسر در یک ازدواج موفق چیست ؟ </a:t>
            </a:r>
          </a:p>
          <a:p>
            <a:pPr algn="r">
              <a:buFont typeface="Wingdings" panose="05000000000000000000" pitchFamily="2" charset="2"/>
              <a:buNone/>
            </a:pPr>
            <a:endParaRPr lang="fa-IR" altLang="fa-IR" sz="4000">
              <a:solidFill>
                <a:schemeClr val="folHlink"/>
              </a:solidFill>
            </a:endParaRPr>
          </a:p>
          <a:p>
            <a:pPr algn="r">
              <a:buFont typeface="Wingdings" panose="05000000000000000000" pitchFamily="2" charset="2"/>
              <a:buNone/>
            </a:pPr>
            <a:r>
              <a:rPr lang="fa-IR" altLang="fa-IR" sz="4000">
                <a:solidFill>
                  <a:schemeClr val="folHlink"/>
                </a:solidFill>
              </a:rPr>
              <a:t>چگونه می توان فهمید که با یک نفر تفاهم داریم ؟</a:t>
            </a:r>
            <a:endParaRPr lang="en-US" altLang="fa-IR" sz="4000">
              <a:solidFill>
                <a:schemeClr val="folHlink"/>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r"/>
            <a:r>
              <a:rPr lang="fa-IR" altLang="fa-IR" b="0">
                <a:cs typeface="B Mitra" panose="00000400000000000000" pitchFamily="2" charset="-78"/>
              </a:rPr>
              <a:t>پيوستار بلوغ</a:t>
            </a:r>
            <a:endParaRPr lang="en-US" altLang="fa-IR" b="0">
              <a:cs typeface="B Mitra" panose="00000400000000000000" pitchFamily="2" charset="-78"/>
            </a:endParaRPr>
          </a:p>
        </p:txBody>
      </p:sp>
      <p:sp>
        <p:nvSpPr>
          <p:cNvPr id="104451" name="Rectangle 3"/>
          <p:cNvSpPr>
            <a:spLocks noGrp="1" noChangeArrowheads="1"/>
          </p:cNvSpPr>
          <p:nvPr>
            <p:ph type="body" idx="1"/>
          </p:nvPr>
        </p:nvSpPr>
        <p:spPr>
          <a:xfrm>
            <a:off x="179388" y="1600200"/>
            <a:ext cx="8640762" cy="5068888"/>
          </a:xfrm>
        </p:spPr>
        <p:txBody>
          <a:bodyPr/>
          <a:lstStyle/>
          <a:p>
            <a:pPr algn="r">
              <a:lnSpc>
                <a:spcPct val="140000"/>
              </a:lnSpc>
              <a:buFont typeface="Wingdings" panose="05000000000000000000" pitchFamily="2" charset="2"/>
              <a:buNone/>
            </a:pPr>
            <a:r>
              <a:rPr lang="fa-IR" altLang="fa-IR" b="1">
                <a:cs typeface="B Mitra" panose="00000400000000000000" pitchFamily="2" charset="-78"/>
              </a:rPr>
              <a:t>  </a:t>
            </a:r>
            <a:r>
              <a:rPr lang="fa-IR" altLang="fa-IR" b="1">
                <a:solidFill>
                  <a:srgbClr val="FF3300"/>
                </a:solidFill>
                <a:cs typeface="B Mitra" panose="00000400000000000000" pitchFamily="2" charset="-78"/>
              </a:rPr>
              <a:t>اتكاي متقابل                 استقلال                     اتكا</a:t>
            </a:r>
          </a:p>
          <a:p>
            <a:pPr algn="r">
              <a:lnSpc>
                <a:spcPct val="140000"/>
              </a:lnSpc>
              <a:buFont typeface="Wingdings" panose="05000000000000000000" pitchFamily="2" charset="2"/>
              <a:buNone/>
            </a:pPr>
            <a:r>
              <a:rPr lang="fa-IR" altLang="fa-IR" sz="2800">
                <a:solidFill>
                  <a:schemeClr val="hlink"/>
                </a:solidFill>
                <a:cs typeface="B Mitra" panose="00000400000000000000" pitchFamily="2" charset="-78"/>
              </a:rPr>
              <a:t>* نگرش و برداشت ((ما))      * نگرش و برداشت ((من))</a:t>
            </a:r>
            <a:r>
              <a:rPr lang="fa-IR" altLang="fa-IR">
                <a:solidFill>
                  <a:schemeClr val="hlink"/>
                </a:solidFill>
                <a:cs typeface="B Mitra" panose="00000400000000000000" pitchFamily="2" charset="-78"/>
              </a:rPr>
              <a:t>   * </a:t>
            </a:r>
            <a:r>
              <a:rPr lang="fa-IR" altLang="fa-IR" sz="2800">
                <a:solidFill>
                  <a:schemeClr val="hlink"/>
                </a:solidFill>
                <a:cs typeface="B Mitra" panose="00000400000000000000" pitchFamily="2" charset="-78"/>
              </a:rPr>
              <a:t>نگرش و برداشت ((تو))</a:t>
            </a:r>
          </a:p>
          <a:p>
            <a:pPr algn="r">
              <a:lnSpc>
                <a:spcPct val="140000"/>
              </a:lnSpc>
              <a:buFont typeface="Wingdings" panose="05000000000000000000" pitchFamily="2" charset="2"/>
              <a:buNone/>
            </a:pPr>
            <a:r>
              <a:rPr lang="fa-IR" altLang="fa-IR" sz="2800">
                <a:solidFill>
                  <a:schemeClr val="hlink"/>
                </a:solidFill>
                <a:cs typeface="B Mitra" panose="00000400000000000000" pitchFamily="2" charset="-78"/>
              </a:rPr>
              <a:t>ما مي توانيم همكاري          من به خود متكي هستيم        ((تو از من مواظيت كن ))</a:t>
            </a:r>
          </a:p>
          <a:p>
            <a:pPr algn="r">
              <a:lnSpc>
                <a:spcPct val="140000"/>
              </a:lnSpc>
              <a:buFont typeface="Wingdings" panose="05000000000000000000" pitchFamily="2" charset="2"/>
              <a:buNone/>
            </a:pPr>
            <a:r>
              <a:rPr lang="fa-IR" altLang="fa-IR" sz="2800">
                <a:solidFill>
                  <a:schemeClr val="hlink"/>
                </a:solidFill>
                <a:cs typeface="B Mitra" panose="00000400000000000000" pitchFamily="2" charset="-78"/>
              </a:rPr>
              <a:t>   كنيم ما مي توانيم           من مي توانم انتخاب كنم         ((تو اين كار را برايم </a:t>
            </a:r>
          </a:p>
          <a:p>
            <a:pPr algn="r">
              <a:lnSpc>
                <a:spcPct val="140000"/>
              </a:lnSpc>
              <a:buFont typeface="Wingdings" panose="05000000000000000000" pitchFamily="2" charset="2"/>
              <a:buNone/>
            </a:pPr>
            <a:r>
              <a:rPr lang="fa-IR" altLang="fa-IR" sz="2800">
                <a:solidFill>
                  <a:schemeClr val="hlink"/>
                </a:solidFill>
                <a:cs typeface="B Mitra" panose="00000400000000000000" pitchFamily="2" charset="-78"/>
              </a:rPr>
              <a:t>استعداد ها و تواناييهاي                                                   بده ))</a:t>
            </a:r>
          </a:p>
          <a:p>
            <a:pPr algn="r">
              <a:lnSpc>
                <a:spcPct val="140000"/>
              </a:lnSpc>
              <a:buFont typeface="Wingdings" panose="05000000000000000000" pitchFamily="2" charset="2"/>
              <a:buNone/>
            </a:pPr>
            <a:r>
              <a:rPr lang="fa-IR" altLang="fa-IR" sz="2800">
                <a:solidFill>
                  <a:schemeClr val="hlink"/>
                </a:solidFill>
                <a:cs typeface="B Mitra" panose="00000400000000000000" pitchFamily="2" charset="-78"/>
              </a:rPr>
              <a:t>خود را به يكديگر پيوند</a:t>
            </a:r>
          </a:p>
          <a:p>
            <a:pPr algn="r">
              <a:lnSpc>
                <a:spcPct val="140000"/>
              </a:lnSpc>
              <a:buFont typeface="Wingdings" panose="05000000000000000000" pitchFamily="2" charset="2"/>
              <a:buNone/>
            </a:pPr>
            <a:r>
              <a:rPr lang="fa-IR" altLang="fa-IR" sz="2800">
                <a:solidFill>
                  <a:schemeClr val="hlink"/>
                </a:solidFill>
                <a:cs typeface="B Mitra" panose="00000400000000000000" pitchFamily="2" charset="-78"/>
              </a:rPr>
              <a:t>          دهيم</a:t>
            </a:r>
            <a:endParaRPr lang="en-US" altLang="fa-IR" sz="2800">
              <a:solidFill>
                <a:schemeClr val="hlink"/>
              </a:solidFill>
              <a:cs typeface="B Mitra" panose="00000400000000000000" pitchFamily="2" charset="-78"/>
            </a:endParaRPr>
          </a:p>
        </p:txBody>
      </p:sp>
      <p:sp>
        <p:nvSpPr>
          <p:cNvPr id="104452" name="Line 4"/>
          <p:cNvSpPr>
            <a:spLocks noChangeShapeType="1"/>
          </p:cNvSpPr>
          <p:nvPr/>
        </p:nvSpPr>
        <p:spPr bwMode="auto">
          <a:xfrm flipH="1">
            <a:off x="684213" y="2276475"/>
            <a:ext cx="7920037"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457200" y="1600200"/>
            <a:ext cx="8507413" cy="4781550"/>
          </a:xfrm>
        </p:spPr>
        <p:txBody>
          <a:bodyPr/>
          <a:lstStyle/>
          <a:p>
            <a:pPr algn="r">
              <a:lnSpc>
                <a:spcPct val="170000"/>
              </a:lnSpc>
              <a:buFont typeface="Wingdings" panose="05000000000000000000" pitchFamily="2" charset="2"/>
              <a:buNone/>
            </a:pPr>
            <a:r>
              <a:rPr lang="fa-IR" altLang="fa-IR">
                <a:solidFill>
                  <a:schemeClr val="hlink"/>
                </a:solidFill>
                <a:cs typeface="B Mitra" panose="00000400000000000000" pitchFamily="2" charset="-78"/>
              </a:rPr>
              <a:t> در ازدواج ما به دنبال رسيدن به اتكاي متقابل هستيم چون زندگي ذاتاً داراي اتكاي متقابل بسيار است .</a:t>
            </a:r>
          </a:p>
          <a:p>
            <a:pPr algn="r">
              <a:lnSpc>
                <a:spcPct val="170000"/>
              </a:lnSpc>
              <a:buFont typeface="Wingdings" panose="05000000000000000000" pitchFamily="2" charset="2"/>
              <a:buNone/>
            </a:pPr>
            <a:r>
              <a:rPr lang="fa-IR" altLang="fa-IR">
                <a:solidFill>
                  <a:schemeClr val="hlink"/>
                </a:solidFill>
                <a:cs typeface="B Mitra" panose="00000400000000000000" pitchFamily="2" charset="-78"/>
              </a:rPr>
              <a:t> كوشش براي رسيدن به حداكثر كارايي از طريق </a:t>
            </a:r>
            <a:r>
              <a:rPr lang="fa-IR" altLang="fa-IR" b="1">
                <a:solidFill>
                  <a:schemeClr val="hlink"/>
                </a:solidFill>
                <a:cs typeface="B Mitra" panose="00000400000000000000" pitchFamily="2" charset="-78"/>
              </a:rPr>
              <a:t>استقلال</a:t>
            </a:r>
            <a:r>
              <a:rPr lang="fa-IR" altLang="fa-IR">
                <a:solidFill>
                  <a:schemeClr val="hlink"/>
                </a:solidFill>
                <a:cs typeface="B Mitra" panose="00000400000000000000" pitchFamily="2" charset="-78"/>
              </a:rPr>
              <a:t> ، مثل اين است كه بخواهيم با چوب گلف تنيس بازي كنيم ، آن وسيله مناسب براي اين منظور نخواهد بود .</a:t>
            </a:r>
            <a:endParaRPr lang="en-US" altLang="fa-IR">
              <a:solidFill>
                <a:schemeClr val="hlink"/>
              </a:solidFill>
              <a:cs typeface="B Mitra"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lgn="r"/>
            <a:r>
              <a:rPr lang="fa-IR" altLang="fa-IR" b="0">
                <a:solidFill>
                  <a:schemeClr val="hlink"/>
                </a:solidFill>
                <a:cs typeface="B Mitra" panose="00000400000000000000" pitchFamily="2" charset="-78"/>
              </a:rPr>
              <a:t>بلوغ در ازدواج :</a:t>
            </a:r>
            <a:endParaRPr lang="en-US" altLang="fa-IR" b="0">
              <a:solidFill>
                <a:schemeClr val="hlink"/>
              </a:solidFill>
              <a:cs typeface="B Mitra" panose="00000400000000000000" pitchFamily="2" charset="-78"/>
            </a:endParaRPr>
          </a:p>
        </p:txBody>
      </p:sp>
      <p:sp>
        <p:nvSpPr>
          <p:cNvPr id="106499" name="Rectangle 3"/>
          <p:cNvSpPr>
            <a:spLocks noGrp="1" noChangeArrowheads="1"/>
          </p:cNvSpPr>
          <p:nvPr>
            <p:ph type="body" idx="1"/>
          </p:nvPr>
        </p:nvSpPr>
        <p:spPr>
          <a:xfrm>
            <a:off x="250825" y="1600200"/>
            <a:ext cx="8435975" cy="4637088"/>
          </a:xfrm>
        </p:spPr>
        <p:txBody>
          <a:bodyPr/>
          <a:lstStyle/>
          <a:p>
            <a:pPr algn="r">
              <a:lnSpc>
                <a:spcPct val="190000"/>
              </a:lnSpc>
              <a:buFont typeface="Wingdings" panose="05000000000000000000" pitchFamily="2" charset="2"/>
              <a:buNone/>
            </a:pPr>
            <a:r>
              <a:rPr lang="fa-IR" altLang="fa-IR">
                <a:solidFill>
                  <a:schemeClr val="hlink"/>
                </a:solidFill>
                <a:cs typeface="B Mitra" panose="00000400000000000000" pitchFamily="2" charset="-78"/>
              </a:rPr>
              <a:t> توازن بين جسارت و ملاحظه است . هر كسي بتواند با جسارت احساسات و اعتقادات خود را پس از تعادل با احساسات و اعتقادات فرد ديگر اظهار كند از بلوغ فكر بهره مند است . به خصوص اگر موضوع براي دوطرف از اهميت خاصي برخوردار باشد .</a:t>
            </a:r>
            <a:endParaRPr lang="en-US" altLang="fa-IR">
              <a:solidFill>
                <a:schemeClr val="hlink"/>
              </a:solidFill>
              <a:cs typeface="B Mitra"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457200" y="1600200"/>
            <a:ext cx="8229600" cy="4852988"/>
          </a:xfrm>
        </p:spPr>
        <p:txBody>
          <a:bodyPr/>
          <a:lstStyle/>
          <a:p>
            <a:pPr algn="r">
              <a:buFont typeface="Wingdings" panose="05000000000000000000" pitchFamily="2" charset="2"/>
              <a:buNone/>
            </a:pPr>
            <a:endParaRPr lang="fa-IR" altLang="fa-IR">
              <a:solidFill>
                <a:schemeClr val="hlink"/>
              </a:solidFill>
              <a:cs typeface="B Mitra" panose="00000400000000000000" pitchFamily="2" charset="-78"/>
            </a:endParaRPr>
          </a:p>
          <a:p>
            <a:pPr algn="r">
              <a:buFont typeface="Wingdings" panose="05000000000000000000" pitchFamily="2" charset="2"/>
              <a:buNone/>
            </a:pPr>
            <a:endParaRPr lang="fa-IR" altLang="fa-IR">
              <a:solidFill>
                <a:schemeClr val="hlink"/>
              </a:solidFill>
              <a:cs typeface="B Mitra" panose="00000400000000000000" pitchFamily="2" charset="-78"/>
            </a:endParaRPr>
          </a:p>
          <a:p>
            <a:pPr algn="r">
              <a:buFont typeface="Wingdings" panose="05000000000000000000" pitchFamily="2" charset="2"/>
              <a:buNone/>
            </a:pPr>
            <a:r>
              <a:rPr lang="fa-IR" altLang="fa-IR" sz="2400">
                <a:solidFill>
                  <a:schemeClr val="hlink"/>
                </a:solidFill>
                <a:cs typeface="B Mitra" panose="00000400000000000000" pitchFamily="2" charset="-78"/>
              </a:rPr>
              <a:t>* همانقدر كه از سرويس گرفتن لذت مي بري                                              بالا  </a:t>
            </a:r>
          </a:p>
          <a:p>
            <a:pPr algn="r">
              <a:buFont typeface="Wingdings" panose="05000000000000000000" pitchFamily="2" charset="2"/>
              <a:buNone/>
            </a:pPr>
            <a:r>
              <a:rPr lang="fa-IR" altLang="fa-IR" sz="2400">
                <a:solidFill>
                  <a:schemeClr val="hlink"/>
                </a:solidFill>
                <a:cs typeface="B Mitra" panose="00000400000000000000" pitchFamily="2" charset="-78"/>
              </a:rPr>
              <a:t> از سرويس دادن هم لذت ببري</a:t>
            </a:r>
          </a:p>
          <a:p>
            <a:pPr algn="r">
              <a:buFont typeface="Wingdings" panose="05000000000000000000" pitchFamily="2" charset="2"/>
              <a:buNone/>
            </a:pPr>
            <a:r>
              <a:rPr lang="fa-IR" altLang="fa-IR" sz="2400">
                <a:solidFill>
                  <a:schemeClr val="hlink"/>
                </a:solidFill>
                <a:cs typeface="B Mitra" panose="00000400000000000000" pitchFamily="2" charset="-78"/>
              </a:rPr>
              <a:t> * برنده / برنده : خمير مايه بلوغ واقعي                                                          ملاحظه</a:t>
            </a:r>
          </a:p>
          <a:p>
            <a:pPr algn="r">
              <a:buFont typeface="Wingdings" panose="05000000000000000000" pitchFamily="2" charset="2"/>
              <a:buNone/>
            </a:pPr>
            <a:endParaRPr lang="fa-IR" altLang="fa-IR" sz="2400">
              <a:solidFill>
                <a:schemeClr val="hlink"/>
              </a:solidFill>
              <a:cs typeface="B Mitra" panose="00000400000000000000" pitchFamily="2" charset="-78"/>
            </a:endParaRPr>
          </a:p>
          <a:p>
            <a:pPr algn="r">
              <a:buFont typeface="Wingdings" panose="05000000000000000000" pitchFamily="2" charset="2"/>
              <a:buNone/>
            </a:pPr>
            <a:endParaRPr lang="fa-IR" altLang="fa-IR" sz="2400">
              <a:solidFill>
                <a:schemeClr val="hlink"/>
              </a:solidFill>
              <a:cs typeface="B Mitra" panose="00000400000000000000" pitchFamily="2" charset="-78"/>
            </a:endParaRPr>
          </a:p>
          <a:p>
            <a:pPr algn="r">
              <a:buFont typeface="Wingdings" panose="05000000000000000000" pitchFamily="2" charset="2"/>
              <a:buNone/>
            </a:pPr>
            <a:r>
              <a:rPr lang="fa-IR" altLang="fa-IR" sz="2400">
                <a:solidFill>
                  <a:schemeClr val="hlink"/>
                </a:solidFill>
                <a:cs typeface="B Mitra" panose="00000400000000000000" pitchFamily="2" charset="-78"/>
              </a:rPr>
              <a:t>                                                                                                 پايين</a:t>
            </a:r>
          </a:p>
          <a:p>
            <a:pPr algn="r">
              <a:buFont typeface="Wingdings" panose="05000000000000000000" pitchFamily="2" charset="2"/>
              <a:buNone/>
            </a:pPr>
            <a:r>
              <a:rPr lang="fa-IR" altLang="fa-IR" sz="2400">
                <a:solidFill>
                  <a:schemeClr val="hlink"/>
                </a:solidFill>
                <a:cs typeface="B Mitra" panose="00000400000000000000" pitchFamily="2" charset="-78"/>
              </a:rPr>
              <a:t>                                                                           </a:t>
            </a:r>
          </a:p>
          <a:p>
            <a:pPr algn="r">
              <a:buFont typeface="Wingdings" panose="05000000000000000000" pitchFamily="2" charset="2"/>
              <a:buNone/>
            </a:pPr>
            <a:r>
              <a:rPr lang="fa-IR" altLang="fa-IR" sz="2400">
                <a:solidFill>
                  <a:schemeClr val="hlink"/>
                </a:solidFill>
                <a:cs typeface="B Mitra" panose="00000400000000000000" pitchFamily="2" charset="-78"/>
              </a:rPr>
              <a:t>                                                                           جسارت</a:t>
            </a:r>
            <a:endParaRPr lang="en-US" altLang="fa-IR" sz="2400">
              <a:solidFill>
                <a:schemeClr val="hlink"/>
              </a:solidFill>
              <a:cs typeface="B Mitra" panose="00000400000000000000" pitchFamily="2" charset="-78"/>
            </a:endParaRPr>
          </a:p>
        </p:txBody>
      </p:sp>
      <p:graphicFrame>
        <p:nvGraphicFramePr>
          <p:cNvPr id="107540" name="Group 20"/>
          <p:cNvGraphicFramePr>
            <a:graphicFrameLocks noGrp="1"/>
          </p:cNvGraphicFramePr>
          <p:nvPr/>
        </p:nvGraphicFramePr>
        <p:xfrm>
          <a:off x="1819275" y="2492375"/>
          <a:ext cx="2952750" cy="3111500"/>
        </p:xfrm>
        <a:graphic>
          <a:graphicData uri="http://schemas.openxmlformats.org/drawingml/2006/table">
            <a:tbl>
              <a:tblPr rtl="1"/>
              <a:tblGrid>
                <a:gridCol w="1476375">
                  <a:extLst>
                    <a:ext uri="{9D8B030D-6E8A-4147-A177-3AD203B41FA5}">
                      <a16:colId xmlns:a16="http://schemas.microsoft.com/office/drawing/2014/main" val="597169301"/>
                    </a:ext>
                  </a:extLst>
                </a:gridCol>
                <a:gridCol w="1476375">
                  <a:extLst>
                    <a:ext uri="{9D8B030D-6E8A-4147-A177-3AD203B41FA5}">
                      <a16:colId xmlns:a16="http://schemas.microsoft.com/office/drawing/2014/main" val="490377741"/>
                    </a:ext>
                  </a:extLst>
                </a:gridCol>
              </a:tblGrid>
              <a:tr h="1555750">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1pPr>
                      <a:lvl2pPr algn="l">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2pPr>
                      <a:lvl3pPr algn="l">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3pPr>
                      <a:lvl4pPr algn="l">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4pPr>
                      <a:lvl5pPr algn="l">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fa-IR"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B Mitra" panose="00000400000000000000" pitchFamily="2" charset="-78"/>
                        </a:rPr>
                        <a:t>برنده / برنده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B Mitra"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00"/>
                    </a:solid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1pPr>
                      <a:lvl2pPr algn="l">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2pPr>
                      <a:lvl3pPr algn="l">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3pPr>
                      <a:lvl4pPr algn="l">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4pPr>
                      <a:lvl5pPr algn="l">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fa-IR"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fa-IR"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B Mitra" panose="00000400000000000000" pitchFamily="2" charset="-78"/>
                        </a:rPr>
                        <a:t>بازنده/ برنده</a:t>
                      </a:r>
                      <a:endParaRPr kumimoji="0" lang="en-US"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B Mitra"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3936895585"/>
                  </a:ext>
                </a:extLst>
              </a:tr>
              <a:tr h="1555750">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1pPr>
                      <a:lvl2pPr algn="l">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2pPr>
                      <a:lvl3pPr algn="l">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3pPr>
                      <a:lvl4pPr algn="l">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4pPr>
                      <a:lvl5pPr algn="l">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fa-IR"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fa-IR"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B Mitra" panose="00000400000000000000" pitchFamily="2" charset="-78"/>
                        </a:rPr>
                        <a:t>برنده/ بازنده</a:t>
                      </a:r>
                      <a:endParaRPr kumimoji="0" lang="en-US"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B Mitra" panose="00000400000000000000"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lgn="l">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1pPr>
                      <a:lvl2pPr algn="l">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2pPr>
                      <a:lvl3pPr algn="l">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3pPr>
                      <a:lvl4pPr algn="l">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4pPr>
                      <a:lvl5pPr algn="l">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fa-IR" altLang="fa-IR" sz="2800" b="0" i="0" u="none" strike="noStrike" cap="none" normalizeH="0" baseline="0" smtClean="0">
                        <a:ln>
                          <a:noFill/>
                        </a:ln>
                        <a:solidFill>
                          <a:srgbClr val="FF3300"/>
                        </a:solidFill>
                        <a:effectLst>
                          <a:outerShdw blurRad="38100" dist="38100" dir="2700000" algn="tl">
                            <a:srgbClr val="000000"/>
                          </a:outerShdw>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fa-IR" altLang="fa-IR" sz="28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B Mitra" panose="00000400000000000000" pitchFamily="2" charset="-78"/>
                        </a:rPr>
                        <a:t>بازنده/ بازنده</a:t>
                      </a:r>
                      <a:endParaRPr kumimoji="0" lang="en-US" altLang="fa-IR" sz="2800" b="0" i="0" u="none" strike="noStrike" cap="none" normalizeH="0" baseline="0" smtClean="0">
                        <a:ln>
                          <a:noFill/>
                        </a:ln>
                        <a:solidFill>
                          <a:schemeClr val="tx1"/>
                        </a:solidFill>
                        <a:effectLst>
                          <a:outerShdw blurRad="38100" dist="38100" dir="2700000" algn="tl">
                            <a:srgbClr val="000000"/>
                          </a:outerShdw>
                        </a:effectLst>
                        <a:latin typeface="Times New Roman" panose="02020603050405020304" pitchFamily="18" charset="0"/>
                        <a:cs typeface="B Mitra" panose="00000400000000000000"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extLst>
                  <a:ext uri="{0D108BD9-81ED-4DB2-BD59-A6C34878D82A}">
                    <a16:rowId xmlns:a16="http://schemas.microsoft.com/office/drawing/2014/main" val="1353781763"/>
                  </a:ext>
                </a:extLst>
              </a:tr>
            </a:tbl>
          </a:graphicData>
        </a:graphic>
      </p:graphicFrame>
      <p:sp>
        <p:nvSpPr>
          <p:cNvPr id="107534" name="Line 14"/>
          <p:cNvSpPr>
            <a:spLocks noChangeShapeType="1"/>
          </p:cNvSpPr>
          <p:nvPr/>
        </p:nvSpPr>
        <p:spPr bwMode="auto">
          <a:xfrm flipV="1">
            <a:off x="1619250" y="3213100"/>
            <a:ext cx="0" cy="1800225"/>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7535" name="Line 15"/>
          <p:cNvSpPr>
            <a:spLocks noChangeShapeType="1"/>
          </p:cNvSpPr>
          <p:nvPr/>
        </p:nvSpPr>
        <p:spPr bwMode="auto">
          <a:xfrm>
            <a:off x="2124075" y="5876925"/>
            <a:ext cx="1871663"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a-IR" altLang="fa-IR">
                <a:solidFill>
                  <a:srgbClr val="660033"/>
                </a:solidFill>
              </a:rPr>
              <a:t>دلایل درست ازدواج</a:t>
            </a:r>
            <a:endParaRPr lang="en-US" altLang="fa-IR">
              <a:solidFill>
                <a:srgbClr val="660033"/>
              </a:solidFill>
            </a:endParaRPr>
          </a:p>
        </p:txBody>
      </p:sp>
      <p:sp>
        <p:nvSpPr>
          <p:cNvPr id="30723" name="Rectangle 3"/>
          <p:cNvSpPr>
            <a:spLocks noGrp="1" noChangeArrowheads="1"/>
          </p:cNvSpPr>
          <p:nvPr>
            <p:ph type="body" idx="1"/>
          </p:nvPr>
        </p:nvSpPr>
        <p:spPr>
          <a:xfrm>
            <a:off x="457200" y="1268413"/>
            <a:ext cx="8229600" cy="4862512"/>
          </a:xfrm>
        </p:spPr>
        <p:txBody>
          <a:bodyPr/>
          <a:lstStyle/>
          <a:p>
            <a:pPr algn="r">
              <a:lnSpc>
                <a:spcPct val="90000"/>
              </a:lnSpc>
              <a:buFont typeface="Wingdings" panose="05000000000000000000" pitchFamily="2" charset="2"/>
              <a:buNone/>
            </a:pPr>
            <a:r>
              <a:rPr lang="fa-IR" altLang="fa-IR">
                <a:solidFill>
                  <a:srgbClr val="660033"/>
                </a:solidFill>
              </a:rPr>
              <a:t>1- مصاحبت و همراهی:</a:t>
            </a:r>
            <a:r>
              <a:rPr lang="fa-IR" altLang="fa-IR">
                <a:solidFill>
                  <a:schemeClr val="folHlink"/>
                </a:solidFill>
              </a:rPr>
              <a:t> به این معنی که در سفر زندگی شریک و همراهی داشته باشیم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2-عشق و صمیمیت : </a:t>
            </a:r>
            <a:r>
              <a:rPr lang="fa-IR" altLang="fa-IR">
                <a:solidFill>
                  <a:schemeClr val="folHlink"/>
                </a:solidFill>
              </a:rPr>
              <a:t>نیاز به عشق و صمیمیت با نیاز به مصاحبت و همراهی رابطه دارد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3- شریک حمایت کننده </a:t>
            </a:r>
            <a:r>
              <a:rPr lang="fa-IR" altLang="fa-IR">
                <a:solidFill>
                  <a:schemeClr val="folHlink"/>
                </a:solidFill>
              </a:rPr>
              <a:t>: فرصتی که ازدواج برای رشد خود و همسر به عنوان یک انسان فراهم می کند .</a:t>
            </a:r>
          </a:p>
          <a:p>
            <a:pPr algn="r">
              <a:lnSpc>
                <a:spcPct val="90000"/>
              </a:lnSpc>
              <a:buFont typeface="Wingdings" panose="05000000000000000000" pitchFamily="2" charset="2"/>
              <a:buNone/>
            </a:pPr>
            <a:r>
              <a:rPr lang="fa-IR" altLang="fa-IR">
                <a:solidFill>
                  <a:srgbClr val="660033"/>
                </a:solidFill>
              </a:rPr>
              <a:t>4- شریک جنسی :</a:t>
            </a:r>
            <a:r>
              <a:rPr lang="fa-IR" altLang="fa-IR">
                <a:solidFill>
                  <a:schemeClr val="folHlink"/>
                </a:solidFill>
              </a:rPr>
              <a:t>ازدواج منبع با ثبات و راهی مشروع برای ارضای جنسی هر دو نفر است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5- والد شدن : </a:t>
            </a:r>
            <a:r>
              <a:rPr lang="fa-IR" altLang="fa-IR">
                <a:solidFill>
                  <a:schemeClr val="folHlink"/>
                </a:solidFill>
              </a:rPr>
              <a:t>میل رایج دیگر جهت ازدواج صاحب فرزند شدن است.</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990600"/>
          </a:xfrm>
        </p:spPr>
        <p:txBody>
          <a:bodyPr/>
          <a:lstStyle/>
          <a:p>
            <a:r>
              <a:rPr lang="fa-IR" altLang="fa-IR">
                <a:solidFill>
                  <a:srgbClr val="660033"/>
                </a:solidFill>
              </a:rPr>
              <a:t>دلایل نادرست ازدواج</a:t>
            </a:r>
            <a:endParaRPr lang="en-US" altLang="fa-IR">
              <a:solidFill>
                <a:srgbClr val="660033"/>
              </a:solidFill>
            </a:endParaRPr>
          </a:p>
        </p:txBody>
      </p:sp>
      <p:sp>
        <p:nvSpPr>
          <p:cNvPr id="31747" name="Rectangle 3"/>
          <p:cNvSpPr>
            <a:spLocks noGrp="1" noChangeArrowheads="1"/>
          </p:cNvSpPr>
          <p:nvPr>
            <p:ph type="body" idx="1"/>
          </p:nvPr>
        </p:nvSpPr>
        <p:spPr>
          <a:xfrm>
            <a:off x="457200" y="1341438"/>
            <a:ext cx="8229600" cy="5183187"/>
          </a:xfrm>
        </p:spPr>
        <p:txBody>
          <a:bodyPr/>
          <a:lstStyle/>
          <a:p>
            <a:pPr algn="r">
              <a:lnSpc>
                <a:spcPct val="90000"/>
              </a:lnSpc>
              <a:buFont typeface="Wingdings" panose="05000000000000000000" pitchFamily="2" charset="2"/>
              <a:buNone/>
            </a:pPr>
            <a:r>
              <a:rPr lang="fa-IR" altLang="fa-IR">
                <a:solidFill>
                  <a:srgbClr val="660033"/>
                </a:solidFill>
              </a:rPr>
              <a:t>1- شورش بر علیه والدین : </a:t>
            </a:r>
            <a:r>
              <a:rPr lang="fa-IR" altLang="fa-IR">
                <a:solidFill>
                  <a:schemeClr val="folHlink"/>
                </a:solidFill>
              </a:rPr>
              <a:t>تعارض با والدین می تواند یکی از دلایلی باشد که فرد جوان را به سوی ازدواج سوق می دهد .</a:t>
            </a:r>
          </a:p>
          <a:p>
            <a:pPr algn="r">
              <a:lnSpc>
                <a:spcPct val="90000"/>
              </a:lnSpc>
              <a:buFont typeface="Wingdings" panose="05000000000000000000" pitchFamily="2" charset="2"/>
              <a:buNone/>
            </a:pPr>
            <a:r>
              <a:rPr lang="fa-IR" altLang="fa-IR">
                <a:solidFill>
                  <a:srgbClr val="660033"/>
                </a:solidFill>
              </a:rPr>
              <a:t>2- جستجوی استقلال:</a:t>
            </a:r>
            <a:r>
              <a:rPr lang="fa-IR" altLang="fa-IR">
                <a:solidFill>
                  <a:schemeClr val="folHlink"/>
                </a:solidFill>
              </a:rPr>
              <a:t> بسیاری هستند که ازدواج می کنند تا مستقل شدن سالها وقت می برد و امری است وابسته به خود فرد تا هرچه بیشتر ، روی پای خود بایستد .</a:t>
            </a:r>
          </a:p>
          <a:p>
            <a:pPr algn="r">
              <a:lnSpc>
                <a:spcPct val="90000"/>
              </a:lnSpc>
              <a:buFont typeface="Wingdings" panose="05000000000000000000" pitchFamily="2" charset="2"/>
              <a:buNone/>
            </a:pP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3- التیام یک ارتباط شکست خورده: </a:t>
            </a:r>
            <a:r>
              <a:rPr lang="fa-IR" altLang="fa-IR">
                <a:solidFill>
                  <a:schemeClr val="folHlink"/>
                </a:solidFill>
              </a:rPr>
              <a:t>ارتباطی که بر اساس التیام یکی از دو نفر شکل بگیرد از همان آغاز در معرض خطر است .</a:t>
            </a:r>
            <a:endParaRPr lang="fa-IR" altLang="fa-IR">
              <a:solidFill>
                <a:srgbClr val="660033"/>
              </a:solidFill>
            </a:endParaRPr>
          </a:p>
          <a:p>
            <a:pPr algn="r">
              <a:lnSpc>
                <a:spcPct val="90000"/>
              </a:lnSpc>
              <a:buFont typeface="Wingdings" panose="05000000000000000000" pitchFamily="2" charset="2"/>
              <a:buNone/>
            </a:pP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765175"/>
            <a:ext cx="8229600" cy="5365750"/>
          </a:xfrm>
        </p:spPr>
        <p:txBody>
          <a:bodyPr/>
          <a:lstStyle/>
          <a:p>
            <a:pPr algn="r">
              <a:buFont typeface="Wingdings" panose="05000000000000000000" pitchFamily="2" charset="2"/>
              <a:buNone/>
            </a:pPr>
            <a:r>
              <a:rPr lang="fa-IR" altLang="fa-IR">
                <a:solidFill>
                  <a:srgbClr val="660033"/>
                </a:solidFill>
              </a:rPr>
              <a:t>4- فشار خانواده و یا اجتماع :</a:t>
            </a:r>
            <a:r>
              <a:rPr lang="fa-IR" altLang="fa-IR">
                <a:solidFill>
                  <a:schemeClr val="folHlink"/>
                </a:solidFill>
              </a:rPr>
              <a:t>برخی ازخانواده ها مطابق آداب و فرهنگ و عرف خود برای ازدواج به جوانان فشار می آورند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5- ازدواج اجباری : </a:t>
            </a:r>
            <a:r>
              <a:rPr lang="fa-IR" altLang="fa-IR">
                <a:solidFill>
                  <a:schemeClr val="folHlink"/>
                </a:solidFill>
              </a:rPr>
              <a:t>برخی افراد تحت فشار خانواده یا دوستان به یک ازدواج از قبل ترتیب داده شده تن می دهند.</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6- نیاز جنسی : </a:t>
            </a:r>
            <a:r>
              <a:rPr lang="fa-IR" altLang="fa-IR">
                <a:solidFill>
                  <a:schemeClr val="folHlink"/>
                </a:solidFill>
              </a:rPr>
              <a:t>ازدواج فقط برای رفع نیاز جنسی احتمالاً نمی تواند به ازدواج موفقی منجر شود چرا که دیگر عوامل مرتبط با ازدواج، معمولاً از چشم دور می ماند .</a:t>
            </a:r>
            <a:endParaRPr lang="fa-IR" altLang="fa-IR">
              <a:solidFill>
                <a:srgbClr val="660033"/>
              </a:solidFill>
            </a:endParaRPr>
          </a:p>
          <a:p>
            <a:pPr algn="r">
              <a:buFont typeface="Wingdings" panose="05000000000000000000" pitchFamily="2" charset="2"/>
              <a:buNone/>
            </a:pP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68313" y="549275"/>
            <a:ext cx="8229600" cy="5975350"/>
          </a:xfrm>
        </p:spPr>
        <p:txBody>
          <a:bodyPr/>
          <a:lstStyle/>
          <a:p>
            <a:pPr algn="r">
              <a:buFont typeface="Wingdings" panose="05000000000000000000" pitchFamily="2" charset="2"/>
              <a:buNone/>
            </a:pPr>
            <a:r>
              <a:rPr lang="fa-IR" altLang="fa-IR">
                <a:solidFill>
                  <a:srgbClr val="660033"/>
                </a:solidFill>
              </a:rPr>
              <a:t>7- دلایل اقتصادی : </a:t>
            </a:r>
            <a:r>
              <a:rPr lang="fa-IR" altLang="fa-IR">
                <a:solidFill>
                  <a:schemeClr val="folHlink"/>
                </a:solidFill>
              </a:rPr>
              <a:t>امنیت اقتصادی و نیز تغییر طبقه اجتماعی که با وضعیت اقتصاد ارتباط دارد ، همواره یکی از دلایل ازدواج بوده است .</a:t>
            </a:r>
            <a:endParaRPr lang="fa-IR" altLang="fa-IR">
              <a:solidFill>
                <a:srgbClr val="660033"/>
              </a:solidFill>
            </a:endParaRPr>
          </a:p>
          <a:p>
            <a:pPr algn="r">
              <a:buFont typeface="Wingdings" panose="05000000000000000000" pitchFamily="2" charset="2"/>
              <a:buNone/>
            </a:pPr>
            <a:r>
              <a:rPr lang="fa-IR" altLang="fa-IR">
                <a:solidFill>
                  <a:srgbClr val="660033"/>
                </a:solidFill>
              </a:rPr>
              <a:t>8- تنهایی و استیصال : </a:t>
            </a:r>
            <a:r>
              <a:rPr lang="fa-IR" altLang="fa-IR">
                <a:solidFill>
                  <a:schemeClr val="folHlink"/>
                </a:solidFill>
              </a:rPr>
              <a:t>همه ما گاهی احساس تنهایی می کنیم. اما ازدواج به این دلیل نادرست است .</a:t>
            </a:r>
            <a:endParaRPr lang="fa-IR" altLang="fa-IR">
              <a:solidFill>
                <a:srgbClr val="660033"/>
              </a:solidFill>
            </a:endParaRPr>
          </a:p>
          <a:p>
            <a:pPr algn="r">
              <a:buFont typeface="Wingdings" panose="05000000000000000000" pitchFamily="2" charset="2"/>
              <a:buNone/>
            </a:pPr>
            <a:r>
              <a:rPr lang="fa-IR" altLang="fa-IR">
                <a:solidFill>
                  <a:srgbClr val="660033"/>
                </a:solidFill>
              </a:rPr>
              <a:t>9- احساس گناه : </a:t>
            </a:r>
            <a:r>
              <a:rPr lang="fa-IR" altLang="fa-IR">
                <a:solidFill>
                  <a:schemeClr val="folHlink"/>
                </a:solidFill>
              </a:rPr>
              <a:t>گاهی در رابطه با یک نفر به دلیل احساس گناه یا ترحم نسبت به او ازدواج می کنیم .</a:t>
            </a:r>
            <a:endParaRPr lang="fa-IR" altLang="fa-IR">
              <a:solidFill>
                <a:srgbClr val="660033"/>
              </a:solidFill>
            </a:endParaRPr>
          </a:p>
          <a:p>
            <a:pPr algn="r">
              <a:buFont typeface="Wingdings" panose="05000000000000000000" pitchFamily="2" charset="2"/>
              <a:buNone/>
            </a:pPr>
            <a:r>
              <a:rPr lang="fa-IR" altLang="fa-IR">
                <a:solidFill>
                  <a:srgbClr val="660033"/>
                </a:solidFill>
              </a:rPr>
              <a:t>10- احساس کمبود و تهی بودن : </a:t>
            </a:r>
            <a:r>
              <a:rPr lang="fa-IR" altLang="fa-IR">
                <a:solidFill>
                  <a:schemeClr val="folHlink"/>
                </a:solidFill>
              </a:rPr>
              <a:t>افرادی که هدفی را در زندگی دنبال نمی کنند احساس ناکامی دارند و نمی دانند از زندگی چه می خواهند ، برا ی حل این مشکل به ازدواج روی می آورند .</a:t>
            </a:r>
            <a:endParaRPr lang="en-US" altLang="fa-IR">
              <a:solidFill>
                <a:srgbClr val="660033"/>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92150"/>
            <a:ext cx="8229600" cy="1296988"/>
          </a:xfrm>
        </p:spPr>
        <p:txBody>
          <a:bodyPr/>
          <a:lstStyle/>
          <a:p>
            <a:r>
              <a:rPr lang="fa-IR" altLang="fa-IR">
                <a:solidFill>
                  <a:srgbClr val="660033"/>
                </a:solidFill>
              </a:rPr>
              <a:t>چه کسانی برای ازدواج مناسب نیستند </a:t>
            </a:r>
            <a:endParaRPr lang="en-US" altLang="fa-IR">
              <a:solidFill>
                <a:srgbClr val="660033"/>
              </a:solidFill>
            </a:endParaRPr>
          </a:p>
        </p:txBody>
      </p:sp>
      <p:sp>
        <p:nvSpPr>
          <p:cNvPr id="34819" name="Rectangle 3"/>
          <p:cNvSpPr>
            <a:spLocks noGrp="1" noChangeArrowheads="1"/>
          </p:cNvSpPr>
          <p:nvPr>
            <p:ph type="body" idx="1"/>
          </p:nvPr>
        </p:nvSpPr>
        <p:spPr>
          <a:xfrm>
            <a:off x="817563" y="1628775"/>
            <a:ext cx="7210425" cy="4248150"/>
          </a:xfrm>
        </p:spPr>
        <p:txBody>
          <a:bodyPr/>
          <a:lstStyle/>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برخی از افراد دارای خصلتها و ویژگیهایی هستند که برای ازدواج مناسب نیستند زیرا زندگی مشترک را با مشکلات بسیار زیادی روبرو خواهند ساخت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640" y="548680"/>
            <a:ext cx="6493728" cy="5935673"/>
          </a:xfrm>
          <a:prstGeom prst="rect">
            <a:avLst/>
          </a:prstGeom>
        </p:spPr>
      </p:pic>
    </p:spTree>
    <p:extLst>
      <p:ext uri="{BB962C8B-B14F-4D97-AF65-F5344CB8AC3E}">
        <p14:creationId xmlns:p14="http://schemas.microsoft.com/office/powerpoint/2010/main" val="1955914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229600" cy="990600"/>
          </a:xfrm>
        </p:spPr>
        <p:txBody>
          <a:bodyPr/>
          <a:lstStyle/>
          <a:p>
            <a:r>
              <a:rPr lang="fa-IR" altLang="fa-IR">
                <a:solidFill>
                  <a:srgbClr val="660033"/>
                </a:solidFill>
              </a:rPr>
              <a:t>مشخصات افراد نامناسب برای ازدواج  </a:t>
            </a:r>
            <a:endParaRPr lang="en-US" altLang="fa-IR">
              <a:solidFill>
                <a:srgbClr val="660033"/>
              </a:solidFill>
            </a:endParaRPr>
          </a:p>
        </p:txBody>
      </p:sp>
      <p:sp>
        <p:nvSpPr>
          <p:cNvPr id="35843" name="Rectangle 3"/>
          <p:cNvSpPr>
            <a:spLocks noGrp="1" noChangeArrowheads="1"/>
          </p:cNvSpPr>
          <p:nvPr>
            <p:ph type="body" idx="1"/>
          </p:nvPr>
        </p:nvSpPr>
        <p:spPr>
          <a:xfrm>
            <a:off x="457200" y="1773238"/>
            <a:ext cx="8229600" cy="4357687"/>
          </a:xfrm>
        </p:spPr>
        <p:txBody>
          <a:bodyPr/>
          <a:lstStyle/>
          <a:p>
            <a:pPr algn="r">
              <a:lnSpc>
                <a:spcPct val="90000"/>
              </a:lnSpc>
              <a:buFont typeface="Wingdings" panose="05000000000000000000" pitchFamily="2" charset="2"/>
              <a:buNone/>
            </a:pPr>
            <a:r>
              <a:rPr lang="fa-IR" altLang="fa-IR">
                <a:solidFill>
                  <a:srgbClr val="660033"/>
                </a:solidFill>
              </a:rPr>
              <a:t>1- افرادی که معتاد به مصرف مواد، الکل یادارو هستند:</a:t>
            </a:r>
          </a:p>
          <a:p>
            <a:pPr algn="r">
              <a:lnSpc>
                <a:spcPct val="90000"/>
              </a:lnSpc>
              <a:buFont typeface="Wingdings" panose="05000000000000000000" pitchFamily="2" charset="2"/>
              <a:buNone/>
            </a:pPr>
            <a:r>
              <a:rPr lang="fa-IR" altLang="fa-IR">
                <a:solidFill>
                  <a:schemeClr val="folHlink"/>
                </a:solidFill>
              </a:rPr>
              <a:t>افراد معتاد سعی می کنند تا بر مغز خود با استفاده از یک ماده شیمیایی تأثیر بگذارد تا از مشکلات و دنیای واقعی دور شود .</a:t>
            </a:r>
          </a:p>
          <a:p>
            <a:pPr algn="r">
              <a:lnSpc>
                <a:spcPct val="90000"/>
              </a:lnSpc>
              <a:buFont typeface="Wingdings" panose="05000000000000000000" pitchFamily="2" charset="2"/>
              <a:buNone/>
            </a:pPr>
            <a:endParaRPr lang="fa-IR" altLang="fa-IR">
              <a:solidFill>
                <a:schemeClr val="folHlink"/>
              </a:solidFill>
            </a:endParaRPr>
          </a:p>
          <a:p>
            <a:pPr algn="r">
              <a:lnSpc>
                <a:spcPct val="90000"/>
              </a:lnSpc>
              <a:buFont typeface="Wingdings" panose="05000000000000000000" pitchFamily="2" charset="2"/>
              <a:buNone/>
            </a:pPr>
            <a:r>
              <a:rPr lang="fa-IR" altLang="fa-IR">
                <a:solidFill>
                  <a:srgbClr val="660033"/>
                </a:solidFill>
              </a:rPr>
              <a:t>2- افرادی که به سرعت و به شدت خشمگین می شوند :</a:t>
            </a:r>
          </a:p>
          <a:p>
            <a:pPr algn="r">
              <a:lnSpc>
                <a:spcPct val="90000"/>
              </a:lnSpc>
              <a:buFont typeface="Wingdings" panose="05000000000000000000" pitchFamily="2" charset="2"/>
              <a:buNone/>
            </a:pPr>
            <a:r>
              <a:rPr lang="fa-IR" altLang="fa-IR">
                <a:solidFill>
                  <a:schemeClr val="folHlink"/>
                </a:solidFill>
              </a:rPr>
              <a:t>افرادی که با شدت بسیار خشمگین می شوند ، یا به عبارت دیگر خشم آنها غیر معمولی نا متناسب است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692150"/>
            <a:ext cx="8229600" cy="5438775"/>
          </a:xfrm>
        </p:spPr>
        <p:txBody>
          <a:bodyPr/>
          <a:lstStyle/>
          <a:p>
            <a:pPr algn="r">
              <a:buFont typeface="Wingdings" panose="05000000000000000000" pitchFamily="2" charset="2"/>
              <a:buNone/>
            </a:pPr>
            <a:r>
              <a:rPr lang="fa-IR" altLang="fa-IR">
                <a:solidFill>
                  <a:srgbClr val="660033"/>
                </a:solidFill>
              </a:rPr>
              <a:t>3- افرادی که مسئولیت زندگی خود را به عهده نمی گیرند :</a:t>
            </a:r>
          </a:p>
          <a:p>
            <a:pPr algn="r">
              <a:buFont typeface="Wingdings" panose="05000000000000000000" pitchFamily="2" charset="2"/>
              <a:buNone/>
            </a:pPr>
            <a:r>
              <a:rPr lang="fa-IR" altLang="fa-IR">
                <a:solidFill>
                  <a:schemeClr val="folHlink"/>
                </a:solidFill>
              </a:rPr>
              <a:t>این افراد سهم خود از مشکلات را به عهده نگرفته و دیگران را مسئول مشکلات خود می دانند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4- افرادی که دیگران را کنترل می کنند :</a:t>
            </a:r>
          </a:p>
          <a:p>
            <a:pPr algn="r">
              <a:buFont typeface="Wingdings" panose="05000000000000000000" pitchFamily="2" charset="2"/>
              <a:buNone/>
            </a:pPr>
            <a:r>
              <a:rPr lang="fa-IR" altLang="fa-IR">
                <a:solidFill>
                  <a:schemeClr val="folHlink"/>
                </a:solidFill>
              </a:rPr>
              <a:t>این افراد می خواهند کنترل همه چیز در اختیار خودشان باشد و هرکاری می کنند تا مبادا احساس کنند چیزی تحت کنترل و تسلط آها نیست .</a:t>
            </a:r>
          </a:p>
          <a:p>
            <a:pPr algn="r">
              <a:buFont typeface="Wingdings" panose="05000000000000000000" pitchFamily="2" charset="2"/>
              <a:buNone/>
            </a:pP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836613"/>
            <a:ext cx="8229600" cy="5294312"/>
          </a:xfrm>
        </p:spPr>
        <p:txBody>
          <a:bodyPr/>
          <a:lstStyle/>
          <a:p>
            <a:pPr algn="r">
              <a:buFont typeface="Wingdings" panose="05000000000000000000" pitchFamily="2" charset="2"/>
              <a:buNone/>
            </a:pPr>
            <a:r>
              <a:rPr lang="fa-IR" altLang="fa-IR">
                <a:solidFill>
                  <a:srgbClr val="660033"/>
                </a:solidFill>
              </a:rPr>
              <a:t>5- افرادی که اختلال جنسی دارند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chemeClr val="folHlink"/>
                </a:solidFill>
              </a:rPr>
              <a:t>اختلا ل جنسی حوزه وسیعی از رفتارها را در بر می گیرد که به سه گروه تقسیم می شود :</a:t>
            </a:r>
          </a:p>
          <a:p>
            <a:pPr algn="r">
              <a:buFont typeface="Wingdings" panose="05000000000000000000" pitchFamily="2" charset="2"/>
              <a:buNone/>
            </a:pPr>
            <a:r>
              <a:rPr lang="fa-IR" altLang="fa-IR">
                <a:solidFill>
                  <a:schemeClr val="folHlink"/>
                </a:solidFill>
              </a:rPr>
              <a:t>الف </a:t>
            </a:r>
            <a:r>
              <a:rPr lang="ar-SA" altLang="fa-IR">
                <a:solidFill>
                  <a:schemeClr val="folHlink"/>
                </a:solidFill>
              </a:rPr>
              <a:t>–</a:t>
            </a:r>
            <a:r>
              <a:rPr lang="fa-IR" altLang="fa-IR">
                <a:solidFill>
                  <a:schemeClr val="folHlink"/>
                </a:solidFill>
              </a:rPr>
              <a:t> اعتیاد جنسی و فقدان عزت نفس</a:t>
            </a:r>
          </a:p>
          <a:p>
            <a:pPr algn="r">
              <a:buFont typeface="Wingdings" panose="05000000000000000000" pitchFamily="2" charset="2"/>
              <a:buNone/>
            </a:pPr>
            <a:r>
              <a:rPr lang="fa-IR" altLang="fa-IR">
                <a:solidFill>
                  <a:schemeClr val="folHlink"/>
                </a:solidFill>
              </a:rPr>
              <a:t>ب </a:t>
            </a:r>
            <a:r>
              <a:rPr lang="ar-SA" altLang="fa-IR">
                <a:solidFill>
                  <a:schemeClr val="folHlink"/>
                </a:solidFill>
              </a:rPr>
              <a:t>–</a:t>
            </a:r>
            <a:r>
              <a:rPr lang="fa-IR" altLang="fa-IR">
                <a:solidFill>
                  <a:schemeClr val="folHlink"/>
                </a:solidFill>
              </a:rPr>
              <a:t> اختلالات کنشی</a:t>
            </a:r>
          </a:p>
          <a:p>
            <a:pPr algn="r">
              <a:buFont typeface="Wingdings" panose="05000000000000000000" pitchFamily="2" charset="2"/>
              <a:buNone/>
            </a:pPr>
            <a:r>
              <a:rPr lang="fa-IR" altLang="fa-IR">
                <a:solidFill>
                  <a:schemeClr val="folHlink"/>
                </a:solidFill>
              </a:rPr>
              <a:t>ج </a:t>
            </a:r>
            <a:r>
              <a:rPr lang="ar-SA" altLang="fa-IR">
                <a:solidFill>
                  <a:schemeClr val="folHlink"/>
                </a:solidFill>
              </a:rPr>
              <a:t>–</a:t>
            </a:r>
            <a:r>
              <a:rPr lang="fa-IR" altLang="fa-IR">
                <a:solidFill>
                  <a:schemeClr val="folHlink"/>
                </a:solidFill>
              </a:rPr>
              <a:t> انحرافات جنسی</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404813"/>
            <a:ext cx="8229600" cy="5726112"/>
          </a:xfrm>
        </p:spPr>
        <p:txBody>
          <a:bodyPr/>
          <a:lstStyle/>
          <a:p>
            <a:pPr algn="r">
              <a:lnSpc>
                <a:spcPct val="90000"/>
              </a:lnSpc>
              <a:buFont typeface="Wingdings" panose="05000000000000000000" pitchFamily="2" charset="2"/>
              <a:buNone/>
            </a:pPr>
            <a:r>
              <a:rPr lang="fa-IR" altLang="fa-IR">
                <a:solidFill>
                  <a:srgbClr val="660033"/>
                </a:solidFill>
              </a:rPr>
              <a:t>6- افرای که « کودک » مانده اند و « بالغ » آنها شکل نگرفته است :</a:t>
            </a:r>
          </a:p>
          <a:p>
            <a:pPr algn="r">
              <a:lnSpc>
                <a:spcPct val="90000"/>
              </a:lnSpc>
              <a:buFont typeface="Wingdings" panose="05000000000000000000" pitchFamily="2" charset="2"/>
              <a:buNone/>
            </a:pPr>
            <a:r>
              <a:rPr lang="fa-IR" altLang="fa-IR">
                <a:solidFill>
                  <a:schemeClr val="folHlink"/>
                </a:solidFill>
              </a:rPr>
              <a:t>این افراد از رفتار مسئولانه طفره می روند و شرایطی فراهم می کنند که همه آنها نقش والد را ایفا کند .</a:t>
            </a:r>
          </a:p>
          <a:p>
            <a:pPr algn="r">
              <a:lnSpc>
                <a:spcPct val="90000"/>
              </a:lnSpc>
              <a:buFont typeface="Wingdings" panose="05000000000000000000" pitchFamily="2" charset="2"/>
              <a:buNone/>
            </a:pPr>
            <a:endParaRPr lang="fa-IR" altLang="fa-IR">
              <a:solidFill>
                <a:schemeClr val="folHlink"/>
              </a:solidFill>
            </a:endParaRPr>
          </a:p>
          <a:p>
            <a:pPr algn="r">
              <a:lnSpc>
                <a:spcPct val="90000"/>
              </a:lnSpc>
              <a:buFont typeface="Wingdings" panose="05000000000000000000" pitchFamily="2" charset="2"/>
              <a:buNone/>
            </a:pPr>
            <a:r>
              <a:rPr lang="fa-IR" altLang="fa-IR">
                <a:solidFill>
                  <a:srgbClr val="660033"/>
                </a:solidFill>
              </a:rPr>
              <a:t>7- افرادی که عواطف و احساسات خود را بیان نمی کنند :</a:t>
            </a:r>
          </a:p>
          <a:p>
            <a:pPr algn="r">
              <a:lnSpc>
                <a:spcPct val="90000"/>
              </a:lnSpc>
              <a:buFont typeface="Wingdings" panose="05000000000000000000" pitchFamily="2" charset="2"/>
              <a:buNone/>
            </a:pPr>
            <a:r>
              <a:rPr lang="fa-IR" altLang="fa-IR">
                <a:solidFill>
                  <a:schemeClr val="folHlink"/>
                </a:solidFill>
              </a:rPr>
              <a:t>افرادی که نمی توانند یا نمی خواهند احساسات و عواطف خود را بیان کنند و آن را کاری عبث و بیهوده می دانند .</a:t>
            </a:r>
          </a:p>
          <a:p>
            <a:pPr algn="r">
              <a:lnSpc>
                <a:spcPct val="90000"/>
              </a:lnSpc>
              <a:buFont typeface="Wingdings" panose="05000000000000000000" pitchFamily="2" charset="2"/>
              <a:buNone/>
            </a:pPr>
            <a:endParaRPr lang="fa-IR" altLang="fa-IR">
              <a:solidFill>
                <a:schemeClr val="folHlink"/>
              </a:solidFill>
            </a:endParaRPr>
          </a:p>
          <a:p>
            <a:pPr algn="r">
              <a:lnSpc>
                <a:spcPct val="90000"/>
              </a:lnSpc>
              <a:buFont typeface="Wingdings" panose="05000000000000000000" pitchFamily="2" charset="2"/>
              <a:buNone/>
            </a:pPr>
            <a:r>
              <a:rPr lang="fa-IR" altLang="fa-IR">
                <a:solidFill>
                  <a:srgbClr val="660033"/>
                </a:solidFill>
              </a:rPr>
              <a:t>8- افرادی که از روابط قبلی خود هنوز التیام نیافته اند :</a:t>
            </a:r>
          </a:p>
          <a:p>
            <a:pPr algn="r">
              <a:lnSpc>
                <a:spcPct val="90000"/>
              </a:lnSpc>
              <a:buFont typeface="Wingdings" panose="05000000000000000000" pitchFamily="2" charset="2"/>
              <a:buNone/>
            </a:pPr>
            <a:r>
              <a:rPr lang="fa-IR" altLang="fa-IR">
                <a:solidFill>
                  <a:schemeClr val="folHlink"/>
                </a:solidFill>
              </a:rPr>
              <a:t>ازدواج با این افراد باعث یأس و دلشکستگی خواهد شد </a:t>
            </a:r>
            <a:r>
              <a:rPr lang="fa-IR" altLang="fa-IR">
                <a:solidFill>
                  <a:srgbClr val="660033"/>
                </a:solidFill>
              </a:rPr>
              <a:t>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a-IR" altLang="fa-IR">
                <a:solidFill>
                  <a:srgbClr val="660033"/>
                </a:solidFill>
              </a:rPr>
              <a:t>شرایط مشکل زا در ازدواج</a:t>
            </a:r>
            <a:endParaRPr lang="en-US" altLang="fa-IR">
              <a:solidFill>
                <a:srgbClr val="660033"/>
              </a:solidFill>
            </a:endParaRPr>
          </a:p>
        </p:txBody>
      </p:sp>
      <p:sp>
        <p:nvSpPr>
          <p:cNvPr id="41987" name="Rectangle 3"/>
          <p:cNvSpPr>
            <a:spLocks noGrp="1" noChangeArrowheads="1"/>
          </p:cNvSpPr>
          <p:nvPr>
            <p:ph type="body" idx="1"/>
          </p:nvPr>
        </p:nvSpPr>
        <p:spPr/>
        <p:txBody>
          <a:bodyPr/>
          <a:lstStyle/>
          <a:p>
            <a:pPr algn="r">
              <a:lnSpc>
                <a:spcPct val="90000"/>
              </a:lnSpc>
              <a:buFont typeface="Wingdings" panose="05000000000000000000" pitchFamily="2" charset="2"/>
              <a:buNone/>
            </a:pPr>
            <a:r>
              <a:rPr lang="fa-IR" altLang="fa-IR" sz="2800">
                <a:solidFill>
                  <a:srgbClr val="660033"/>
                </a:solidFill>
              </a:rPr>
              <a:t>1- </a:t>
            </a:r>
            <a:r>
              <a:rPr lang="fa-IR" altLang="fa-IR" sz="2800">
                <a:solidFill>
                  <a:schemeClr val="folHlink"/>
                </a:solidFill>
              </a:rPr>
              <a:t>تفاوت سنی زیاد</a:t>
            </a:r>
          </a:p>
          <a:p>
            <a:pPr algn="r">
              <a:lnSpc>
                <a:spcPct val="90000"/>
              </a:lnSpc>
              <a:buFont typeface="Wingdings" panose="05000000000000000000" pitchFamily="2" charset="2"/>
              <a:buNone/>
            </a:pPr>
            <a:endParaRPr lang="fa-IR" altLang="fa-IR" sz="2800">
              <a:solidFill>
                <a:srgbClr val="660033"/>
              </a:solidFill>
            </a:endParaRPr>
          </a:p>
          <a:p>
            <a:pPr algn="r">
              <a:lnSpc>
                <a:spcPct val="90000"/>
              </a:lnSpc>
              <a:buFont typeface="Wingdings" panose="05000000000000000000" pitchFamily="2" charset="2"/>
              <a:buNone/>
            </a:pPr>
            <a:r>
              <a:rPr lang="fa-IR" altLang="fa-IR" sz="2800">
                <a:solidFill>
                  <a:srgbClr val="660033"/>
                </a:solidFill>
              </a:rPr>
              <a:t>2- </a:t>
            </a:r>
            <a:r>
              <a:rPr lang="fa-IR" altLang="fa-IR" sz="2800">
                <a:solidFill>
                  <a:schemeClr val="folHlink"/>
                </a:solidFill>
              </a:rPr>
              <a:t>تفاوت دینی ( مذهبی )</a:t>
            </a:r>
          </a:p>
          <a:p>
            <a:pPr algn="r">
              <a:lnSpc>
                <a:spcPct val="90000"/>
              </a:lnSpc>
              <a:buFont typeface="Wingdings" panose="05000000000000000000" pitchFamily="2" charset="2"/>
              <a:buNone/>
            </a:pPr>
            <a:endParaRPr lang="fa-IR" altLang="fa-IR" sz="2800">
              <a:solidFill>
                <a:srgbClr val="660033"/>
              </a:solidFill>
            </a:endParaRPr>
          </a:p>
          <a:p>
            <a:pPr algn="r">
              <a:lnSpc>
                <a:spcPct val="90000"/>
              </a:lnSpc>
              <a:buFont typeface="Wingdings" panose="05000000000000000000" pitchFamily="2" charset="2"/>
              <a:buNone/>
            </a:pPr>
            <a:r>
              <a:rPr lang="fa-IR" altLang="fa-IR" sz="2800">
                <a:solidFill>
                  <a:srgbClr val="660033"/>
                </a:solidFill>
              </a:rPr>
              <a:t>3- </a:t>
            </a:r>
            <a:r>
              <a:rPr lang="fa-IR" altLang="fa-IR" sz="2800">
                <a:solidFill>
                  <a:schemeClr val="folHlink"/>
                </a:solidFill>
              </a:rPr>
              <a:t>تفاوتهای اجتماعی ، قومی و تحصیلی</a:t>
            </a:r>
          </a:p>
          <a:p>
            <a:pPr algn="r">
              <a:lnSpc>
                <a:spcPct val="90000"/>
              </a:lnSpc>
              <a:buFont typeface="Wingdings" panose="05000000000000000000" pitchFamily="2" charset="2"/>
              <a:buNone/>
            </a:pPr>
            <a:endParaRPr lang="fa-IR" altLang="fa-IR" sz="2800">
              <a:solidFill>
                <a:srgbClr val="660033"/>
              </a:solidFill>
            </a:endParaRPr>
          </a:p>
          <a:p>
            <a:pPr algn="r">
              <a:lnSpc>
                <a:spcPct val="90000"/>
              </a:lnSpc>
              <a:buFont typeface="Wingdings" panose="05000000000000000000" pitchFamily="2" charset="2"/>
              <a:buNone/>
            </a:pPr>
            <a:r>
              <a:rPr lang="fa-IR" altLang="fa-IR" sz="2800">
                <a:solidFill>
                  <a:srgbClr val="660033"/>
                </a:solidFill>
              </a:rPr>
              <a:t>4- </a:t>
            </a:r>
            <a:r>
              <a:rPr lang="fa-IR" altLang="fa-IR" sz="2800">
                <a:solidFill>
                  <a:schemeClr val="folHlink"/>
                </a:solidFill>
              </a:rPr>
              <a:t>خانواده مخرب همسر </a:t>
            </a:r>
          </a:p>
          <a:p>
            <a:pPr algn="r">
              <a:lnSpc>
                <a:spcPct val="90000"/>
              </a:lnSpc>
              <a:buFont typeface="Wingdings" panose="05000000000000000000" pitchFamily="2" charset="2"/>
              <a:buNone/>
            </a:pPr>
            <a:endParaRPr lang="fa-IR" altLang="fa-IR" sz="2800">
              <a:solidFill>
                <a:srgbClr val="660033"/>
              </a:solidFill>
            </a:endParaRPr>
          </a:p>
          <a:p>
            <a:pPr algn="r">
              <a:lnSpc>
                <a:spcPct val="90000"/>
              </a:lnSpc>
              <a:buFont typeface="Wingdings" panose="05000000000000000000" pitchFamily="2" charset="2"/>
              <a:buNone/>
            </a:pPr>
            <a:r>
              <a:rPr lang="fa-IR" altLang="fa-IR" sz="2800">
                <a:solidFill>
                  <a:srgbClr val="660033"/>
                </a:solidFill>
              </a:rPr>
              <a:t>5- </a:t>
            </a:r>
            <a:r>
              <a:rPr lang="fa-IR" altLang="fa-IR" sz="2800">
                <a:solidFill>
                  <a:schemeClr val="folHlink"/>
                </a:solidFill>
              </a:rPr>
              <a:t>روابط راه دور </a:t>
            </a:r>
            <a:endParaRPr lang="en-US" altLang="fa-IR" sz="2800">
              <a:solidFill>
                <a:srgbClr val="660033"/>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847725"/>
          </a:xfrm>
        </p:spPr>
        <p:txBody>
          <a:bodyPr/>
          <a:lstStyle/>
          <a:p>
            <a:r>
              <a:rPr lang="fa-IR" altLang="fa-IR">
                <a:solidFill>
                  <a:srgbClr val="660033"/>
                </a:solidFill>
              </a:rPr>
              <a:t>برخی ازمشکلات تفاوت سنی زیاد</a:t>
            </a:r>
            <a:endParaRPr lang="en-US" altLang="fa-IR">
              <a:solidFill>
                <a:srgbClr val="660033"/>
              </a:solidFill>
            </a:endParaRPr>
          </a:p>
        </p:txBody>
      </p:sp>
      <p:sp>
        <p:nvSpPr>
          <p:cNvPr id="43011" name="Rectangle 3"/>
          <p:cNvSpPr>
            <a:spLocks noGrp="1" noChangeArrowheads="1"/>
          </p:cNvSpPr>
          <p:nvPr>
            <p:ph type="body" idx="1"/>
          </p:nvPr>
        </p:nvSpPr>
        <p:spPr>
          <a:xfrm>
            <a:off x="457200" y="1557338"/>
            <a:ext cx="8229600" cy="4573587"/>
          </a:xfrm>
        </p:spPr>
        <p:txBody>
          <a:bodyPr/>
          <a:lstStyle/>
          <a:p>
            <a:pPr algn="r">
              <a:lnSpc>
                <a:spcPct val="90000"/>
              </a:lnSpc>
              <a:buFont typeface="Wingdings" panose="05000000000000000000" pitchFamily="2" charset="2"/>
              <a:buNone/>
            </a:pPr>
            <a:r>
              <a:rPr lang="fa-IR" altLang="fa-IR">
                <a:solidFill>
                  <a:srgbClr val="660033"/>
                </a:solidFill>
              </a:rPr>
              <a:t>1- اگر از همسر خود بزرگتر باشید : </a:t>
            </a:r>
          </a:p>
          <a:p>
            <a:pPr algn="r">
              <a:lnSpc>
                <a:spcPct val="90000"/>
              </a:lnSpc>
              <a:buFont typeface="Wingdings" panose="05000000000000000000" pitchFamily="2" charset="2"/>
              <a:buNone/>
            </a:pPr>
            <a:r>
              <a:rPr lang="fa-IR" altLang="fa-IR">
                <a:solidFill>
                  <a:srgbClr val="660033"/>
                </a:solidFill>
              </a:rPr>
              <a:t>الف </a:t>
            </a:r>
            <a:r>
              <a:rPr lang="ar-SA" altLang="fa-IR">
                <a:solidFill>
                  <a:srgbClr val="660033"/>
                </a:solidFill>
              </a:rPr>
              <a:t>–</a:t>
            </a:r>
            <a:r>
              <a:rPr lang="fa-IR" altLang="fa-IR">
                <a:solidFill>
                  <a:srgbClr val="660033"/>
                </a:solidFill>
              </a:rPr>
              <a:t> </a:t>
            </a:r>
            <a:r>
              <a:rPr lang="fa-IR" altLang="fa-IR">
                <a:solidFill>
                  <a:schemeClr val="folHlink"/>
                </a:solidFill>
              </a:rPr>
              <a:t>ممکن است حوصله او و تحمل خامی ها و بی تجربگی های او را نداشته باشید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ب </a:t>
            </a:r>
            <a:r>
              <a:rPr lang="ar-SA" altLang="fa-IR">
                <a:solidFill>
                  <a:srgbClr val="660033"/>
                </a:solidFill>
              </a:rPr>
              <a:t>–</a:t>
            </a:r>
            <a:r>
              <a:rPr lang="fa-IR" altLang="fa-IR">
                <a:solidFill>
                  <a:srgbClr val="660033"/>
                </a:solidFill>
              </a:rPr>
              <a:t> </a:t>
            </a:r>
            <a:r>
              <a:rPr lang="fa-IR" altLang="fa-IR">
                <a:solidFill>
                  <a:schemeClr val="folHlink"/>
                </a:solidFill>
              </a:rPr>
              <a:t>ممکن است برای همسر خود به خاطر تجربه بیشتر نقش والد را بازی کنید و او را پند و اندرز دهید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ج </a:t>
            </a:r>
            <a:r>
              <a:rPr lang="ar-SA" altLang="fa-IR">
                <a:solidFill>
                  <a:srgbClr val="660033"/>
                </a:solidFill>
              </a:rPr>
              <a:t>–</a:t>
            </a:r>
            <a:r>
              <a:rPr lang="fa-IR" altLang="fa-IR">
                <a:solidFill>
                  <a:srgbClr val="660033"/>
                </a:solidFill>
              </a:rPr>
              <a:t> </a:t>
            </a:r>
            <a:r>
              <a:rPr lang="fa-IR" altLang="fa-IR">
                <a:solidFill>
                  <a:schemeClr val="folHlink"/>
                </a:solidFill>
              </a:rPr>
              <a:t>در رابطه قدرت بیشتری پیدا می کنید و وسوسه می شوید که همسر خود را کنترل کنید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د </a:t>
            </a:r>
            <a:r>
              <a:rPr lang="ar-SA" altLang="fa-IR">
                <a:solidFill>
                  <a:srgbClr val="660033"/>
                </a:solidFill>
              </a:rPr>
              <a:t>–</a:t>
            </a:r>
            <a:r>
              <a:rPr lang="fa-IR" altLang="fa-IR">
                <a:solidFill>
                  <a:srgbClr val="660033"/>
                </a:solidFill>
              </a:rPr>
              <a:t> </a:t>
            </a:r>
            <a:r>
              <a:rPr lang="fa-IR" altLang="fa-IR">
                <a:solidFill>
                  <a:schemeClr val="folHlink"/>
                </a:solidFill>
              </a:rPr>
              <a:t>ممکن است بخواهید خود را جوان تر از سن واقعی خود نشان دهید و برای رضایت خاطر همسر سعی کنید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476250"/>
            <a:ext cx="8229600" cy="5654675"/>
          </a:xfrm>
        </p:spPr>
        <p:txBody>
          <a:bodyPr/>
          <a:lstStyle/>
          <a:p>
            <a:pPr algn="r">
              <a:lnSpc>
                <a:spcPct val="90000"/>
              </a:lnSpc>
              <a:buFont typeface="Wingdings" panose="05000000000000000000" pitchFamily="2" charset="2"/>
              <a:buNone/>
            </a:pPr>
            <a:r>
              <a:rPr lang="fa-IR" altLang="fa-IR">
                <a:solidFill>
                  <a:srgbClr val="660033"/>
                </a:solidFill>
              </a:rPr>
              <a:t>2- اگر از همسر خود جوان تر باشید :</a:t>
            </a:r>
          </a:p>
          <a:p>
            <a:pPr algn="r">
              <a:lnSpc>
                <a:spcPct val="90000"/>
              </a:lnSpc>
              <a:buFont typeface="Wingdings" panose="05000000000000000000" pitchFamily="2" charset="2"/>
              <a:buNone/>
            </a:pP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الف- </a:t>
            </a:r>
            <a:r>
              <a:rPr lang="fa-IR" altLang="fa-IR">
                <a:solidFill>
                  <a:schemeClr val="folHlink"/>
                </a:solidFill>
              </a:rPr>
              <a:t>امکان دارد به او به عنوان یک الگو و آموزگار نگاه کنید و در مقابل او احساس ضعف و حقارت کنید .</a:t>
            </a:r>
            <a:endParaRPr lang="fa-IR" altLang="fa-IR">
              <a:solidFill>
                <a:srgbClr val="660033"/>
              </a:solidFill>
            </a:endParaRPr>
          </a:p>
          <a:p>
            <a:pPr algn="r">
              <a:lnSpc>
                <a:spcPct val="90000"/>
              </a:lnSpc>
              <a:buFont typeface="Wingdings" panose="05000000000000000000" pitchFamily="2" charset="2"/>
              <a:buNone/>
            </a:pP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ب- </a:t>
            </a:r>
            <a:r>
              <a:rPr lang="fa-IR" altLang="fa-IR">
                <a:solidFill>
                  <a:schemeClr val="folHlink"/>
                </a:solidFill>
              </a:rPr>
              <a:t>ممکن است برای همسرخود نقش « کودک » را بازی کنید، به نصایح او گوش دهید و از او بخواهید که به شما بگوید چه بکنید و چه نکنید . </a:t>
            </a:r>
          </a:p>
          <a:p>
            <a:pPr algn="r">
              <a:lnSpc>
                <a:spcPct val="90000"/>
              </a:lnSpc>
              <a:buFont typeface="Wingdings" panose="05000000000000000000" pitchFamily="2" charset="2"/>
              <a:buNone/>
            </a:pP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ج- </a:t>
            </a:r>
            <a:r>
              <a:rPr lang="fa-IR" altLang="fa-IR">
                <a:solidFill>
                  <a:schemeClr val="folHlink"/>
                </a:solidFill>
              </a:rPr>
              <a:t>ممکن است خود را مسن تر از سن واقعی نشان دهید تا تفاهم بین خود و همسرتان رابیشتر کنید.</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692150"/>
            <a:ext cx="8229600" cy="5329238"/>
          </a:xfrm>
        </p:spPr>
        <p:txBody>
          <a:bodyPr/>
          <a:lstStyle/>
          <a:p>
            <a:pPr algn="r">
              <a:lnSpc>
                <a:spcPct val="90000"/>
              </a:lnSpc>
              <a:buFont typeface="Wingdings" panose="05000000000000000000" pitchFamily="2" charset="2"/>
              <a:buNone/>
            </a:pPr>
            <a:r>
              <a:rPr lang="fa-IR" altLang="fa-IR">
                <a:solidFill>
                  <a:srgbClr val="660033"/>
                </a:solidFill>
              </a:rPr>
              <a:t>تفاوت دینی : </a:t>
            </a:r>
          </a:p>
          <a:p>
            <a:pPr algn="r">
              <a:lnSpc>
                <a:spcPct val="90000"/>
              </a:lnSpc>
              <a:buFont typeface="Wingdings" panose="05000000000000000000" pitchFamily="2" charset="2"/>
              <a:buNone/>
            </a:pPr>
            <a:r>
              <a:rPr lang="fa-IR" altLang="fa-IR">
                <a:solidFill>
                  <a:schemeClr val="folHlink"/>
                </a:solidFill>
              </a:rPr>
              <a:t>تفاوت دینی در آغاز تأثیر چندانی بر رابطه ندارد اما از آنجا که دین و مذهب باورهای بنیادین ما را تشکیل می دهند تفاوت در آن پس از جدی شدن رابطه بسیار مسئله ساز می شود .</a:t>
            </a:r>
          </a:p>
          <a:p>
            <a:pPr algn="r">
              <a:lnSpc>
                <a:spcPct val="90000"/>
              </a:lnSpc>
              <a:buFont typeface="Wingdings" panose="05000000000000000000" pitchFamily="2" charset="2"/>
              <a:buNone/>
            </a:pPr>
            <a:endParaRPr lang="fa-IR" altLang="fa-IR">
              <a:solidFill>
                <a:schemeClr val="folHlink"/>
              </a:solidFill>
            </a:endParaRPr>
          </a:p>
          <a:p>
            <a:pPr algn="r">
              <a:lnSpc>
                <a:spcPct val="90000"/>
              </a:lnSpc>
              <a:buFont typeface="Wingdings" panose="05000000000000000000" pitchFamily="2" charset="2"/>
              <a:buNone/>
            </a:pPr>
            <a:r>
              <a:rPr lang="fa-IR" altLang="fa-IR">
                <a:solidFill>
                  <a:srgbClr val="660033"/>
                </a:solidFill>
              </a:rPr>
              <a:t>تفاوتهای اجتماعی ، قومی و تحصیلی:</a:t>
            </a:r>
          </a:p>
          <a:p>
            <a:pPr algn="r">
              <a:lnSpc>
                <a:spcPct val="90000"/>
              </a:lnSpc>
              <a:buFont typeface="Wingdings" panose="05000000000000000000" pitchFamily="2" charset="2"/>
              <a:buNone/>
            </a:pPr>
            <a:r>
              <a:rPr lang="fa-IR" altLang="fa-IR">
                <a:solidFill>
                  <a:schemeClr val="folHlink"/>
                </a:solidFill>
              </a:rPr>
              <a:t>تفاوتهای زیاد و خارج از معمول می توانند تنش زیادی را ایجاد کنند . تفاوت اجتماعی نیز بیشتر بیانگر تفاوت طبقه اجتماعی و وضعیت اقتصادی است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620713"/>
            <a:ext cx="8229600" cy="1008062"/>
          </a:xfrm>
        </p:spPr>
        <p:txBody>
          <a:bodyPr/>
          <a:lstStyle/>
          <a:p>
            <a:r>
              <a:rPr lang="fa-IR" altLang="fa-IR">
                <a:solidFill>
                  <a:srgbClr val="660033"/>
                </a:solidFill>
              </a:rPr>
              <a:t>خانواده مخرب همسر  </a:t>
            </a:r>
            <a:endParaRPr lang="en-US" altLang="fa-IR">
              <a:solidFill>
                <a:srgbClr val="660033"/>
              </a:solidFill>
            </a:endParaRPr>
          </a:p>
        </p:txBody>
      </p:sp>
      <p:sp>
        <p:nvSpPr>
          <p:cNvPr id="46083" name="Rectangle 3"/>
          <p:cNvSpPr>
            <a:spLocks noGrp="1" noChangeArrowheads="1"/>
          </p:cNvSpPr>
          <p:nvPr>
            <p:ph type="body" idx="1"/>
          </p:nvPr>
        </p:nvSpPr>
        <p:spPr>
          <a:xfrm>
            <a:off x="457200" y="1700213"/>
            <a:ext cx="8229600" cy="3816350"/>
          </a:xfrm>
        </p:spPr>
        <p:txBody>
          <a:bodyPr/>
          <a:lstStyle/>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این خانواده ها، معمولاً به سرعت قابل شناسایی نیستند ومعمولاً پس از گذشت یک زمان قابل ملاحظه و در ارتباط زیاد می توان حضور آنها را تشخیص داد . خانواده مخرب همسر ، حریم ازدواج را به رسمیت نمی شناسد و هیچ حد و مرزی را بین خود و فرزند خود رعایت نمی کند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fa-IR" altLang="fa-IR">
                <a:solidFill>
                  <a:srgbClr val="660033"/>
                </a:solidFill>
              </a:rPr>
              <a:t>برخی از نشانه های خانواده مخرب همسر</a:t>
            </a:r>
            <a:endParaRPr lang="en-US" altLang="fa-IR">
              <a:solidFill>
                <a:srgbClr val="660033"/>
              </a:solidFill>
            </a:endParaRPr>
          </a:p>
        </p:txBody>
      </p:sp>
      <p:sp>
        <p:nvSpPr>
          <p:cNvPr id="47107" name="Rectangle 3"/>
          <p:cNvSpPr>
            <a:spLocks noGrp="1" noChangeArrowheads="1"/>
          </p:cNvSpPr>
          <p:nvPr>
            <p:ph type="body" idx="1"/>
          </p:nvPr>
        </p:nvSpPr>
        <p:spPr>
          <a:xfrm>
            <a:off x="457200" y="1989138"/>
            <a:ext cx="8229600" cy="4103687"/>
          </a:xfrm>
        </p:spPr>
        <p:txBody>
          <a:bodyPr/>
          <a:lstStyle/>
          <a:p>
            <a:pPr algn="r">
              <a:buFont typeface="Wingdings" panose="05000000000000000000" pitchFamily="2" charset="2"/>
              <a:buNone/>
            </a:pPr>
            <a:r>
              <a:rPr lang="fa-IR" altLang="fa-IR">
                <a:solidFill>
                  <a:srgbClr val="660033"/>
                </a:solidFill>
              </a:rPr>
              <a:t>الف-</a:t>
            </a:r>
            <a:r>
              <a:rPr lang="fa-IR" altLang="fa-IR">
                <a:solidFill>
                  <a:schemeClr val="folHlink"/>
                </a:solidFill>
              </a:rPr>
              <a:t> انرژی ، توجه و وقت همسران را برای خود می خواهند</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سعی می کنند در زندگی همسران دخالت کنند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ج- </a:t>
            </a:r>
            <a:r>
              <a:rPr lang="fa-IR" altLang="fa-IR">
                <a:solidFill>
                  <a:schemeClr val="folHlink"/>
                </a:solidFill>
              </a:rPr>
              <a:t>رابطه همسران را به رسمیت نمی شناسند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0" y="476250"/>
            <a:ext cx="9144000" cy="5905500"/>
          </a:xfrm>
        </p:spPr>
        <p:txBody>
          <a:bodyPr/>
          <a:lstStyle/>
          <a:p>
            <a:pPr algn="r"/>
            <a:r>
              <a:rPr lang="fa-IR" altLang="fa-IR" sz="4000" dirty="0">
                <a:solidFill>
                  <a:srgbClr val="660033"/>
                </a:solidFill>
              </a:rPr>
              <a:t>همه کس طالب یارند چه،هشیار و چه مست          </a:t>
            </a:r>
            <a:br>
              <a:rPr lang="fa-IR" altLang="fa-IR" sz="4000" dirty="0">
                <a:solidFill>
                  <a:srgbClr val="660033"/>
                </a:solidFill>
              </a:rPr>
            </a:br>
            <a:r>
              <a:rPr lang="fa-IR" altLang="fa-IR" sz="4000" dirty="0">
                <a:solidFill>
                  <a:srgbClr val="660033"/>
                </a:solidFill>
              </a:rPr>
              <a:t>     </a:t>
            </a:r>
            <a:br>
              <a:rPr lang="fa-IR" altLang="fa-IR" sz="4000" dirty="0">
                <a:solidFill>
                  <a:srgbClr val="660033"/>
                </a:solidFill>
              </a:rPr>
            </a:br>
            <a:r>
              <a:rPr lang="fa-IR" altLang="fa-IR" sz="4000" dirty="0">
                <a:solidFill>
                  <a:srgbClr val="660033"/>
                </a:solidFill>
              </a:rPr>
              <a:t>        </a:t>
            </a:r>
            <a:br>
              <a:rPr lang="fa-IR" altLang="fa-IR" sz="4000" dirty="0">
                <a:solidFill>
                  <a:srgbClr val="660033"/>
                </a:solidFill>
              </a:rPr>
            </a:br>
            <a:r>
              <a:rPr lang="fa-IR" altLang="fa-IR" sz="4000" dirty="0">
                <a:solidFill>
                  <a:srgbClr val="660033"/>
                </a:solidFill>
              </a:rPr>
              <a:t/>
            </a:r>
            <a:br>
              <a:rPr lang="fa-IR" altLang="fa-IR" sz="4000" dirty="0">
                <a:solidFill>
                  <a:srgbClr val="660033"/>
                </a:solidFill>
              </a:rPr>
            </a:br>
            <a:r>
              <a:rPr lang="fa-IR" altLang="fa-IR" sz="4000" dirty="0">
                <a:solidFill>
                  <a:srgbClr val="660033"/>
                </a:solidFill>
              </a:rPr>
              <a:t>                </a:t>
            </a:r>
            <a:br>
              <a:rPr lang="fa-IR" altLang="fa-IR" sz="4000" dirty="0">
                <a:solidFill>
                  <a:srgbClr val="660033"/>
                </a:solidFill>
              </a:rPr>
            </a:br>
            <a:r>
              <a:rPr lang="fa-IR" altLang="fa-IR" sz="4000" dirty="0">
                <a:solidFill>
                  <a:srgbClr val="660033"/>
                </a:solidFill>
              </a:rPr>
              <a:t/>
            </a:r>
            <a:br>
              <a:rPr lang="fa-IR" altLang="fa-IR" sz="4000" dirty="0">
                <a:solidFill>
                  <a:srgbClr val="660033"/>
                </a:solidFill>
              </a:rPr>
            </a:br>
            <a:r>
              <a:rPr lang="fa-IR" altLang="fa-IR" sz="4000" dirty="0" smtClean="0">
                <a:solidFill>
                  <a:srgbClr val="660033"/>
                </a:solidFill>
              </a:rPr>
              <a:t>همه جاخانه عشق است </a:t>
            </a:r>
            <a:r>
              <a:rPr lang="fa-IR" altLang="fa-IR" sz="4000" dirty="0">
                <a:solidFill>
                  <a:srgbClr val="660033"/>
                </a:solidFill>
              </a:rPr>
              <a:t>چه مسجد </a:t>
            </a:r>
            <a:r>
              <a:rPr lang="fa-IR" altLang="fa-IR" sz="4000" dirty="0" smtClean="0">
                <a:solidFill>
                  <a:srgbClr val="660033"/>
                </a:solidFill>
              </a:rPr>
              <a:t>چه کنشت                                                </a:t>
            </a:r>
            <a:endParaRPr lang="en-US" altLang="fa-IR" sz="4000" dirty="0">
              <a:solidFill>
                <a:srgbClr val="660033"/>
              </a:solidFill>
            </a:endParaRPr>
          </a:p>
        </p:txBody>
      </p:sp>
      <p:pic>
        <p:nvPicPr>
          <p:cNvPr id="23558" name="Picture 6" descr="591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1773238"/>
            <a:ext cx="5975350" cy="2735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692150"/>
            <a:ext cx="8229600" cy="1008063"/>
          </a:xfrm>
        </p:spPr>
        <p:txBody>
          <a:bodyPr/>
          <a:lstStyle/>
          <a:p>
            <a:r>
              <a:rPr lang="fa-IR" altLang="fa-IR">
                <a:solidFill>
                  <a:srgbClr val="660033"/>
                </a:solidFill>
              </a:rPr>
              <a:t>روابط راه دور</a:t>
            </a:r>
            <a:endParaRPr lang="en-US" altLang="fa-IR">
              <a:solidFill>
                <a:srgbClr val="660033"/>
              </a:solidFill>
            </a:endParaRPr>
          </a:p>
        </p:txBody>
      </p:sp>
      <p:sp>
        <p:nvSpPr>
          <p:cNvPr id="48131" name="Rectangle 3"/>
          <p:cNvSpPr>
            <a:spLocks noGrp="1" noChangeArrowheads="1"/>
          </p:cNvSpPr>
          <p:nvPr>
            <p:ph type="body" idx="1"/>
          </p:nvPr>
        </p:nvSpPr>
        <p:spPr>
          <a:xfrm>
            <a:off x="457200" y="1412875"/>
            <a:ext cx="8229600" cy="3311525"/>
          </a:xfrm>
        </p:spPr>
        <p:txBody>
          <a:bodyPr/>
          <a:lstStyle/>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وقتی که افراد از یکدیگر دور هستند شناخت آنها از یکدیگر یک شتاخت از دور است . آشنایی و شناخت که یک جزء مهم ازدواج است در روابط راه دور با اشکال روبرو می شود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620713"/>
            <a:ext cx="8229600" cy="1152525"/>
          </a:xfrm>
        </p:spPr>
        <p:txBody>
          <a:bodyPr/>
          <a:lstStyle/>
          <a:p>
            <a:r>
              <a:rPr lang="fa-IR" altLang="fa-IR" sz="4000">
                <a:solidFill>
                  <a:srgbClr val="660033"/>
                </a:solidFill>
              </a:rPr>
              <a:t>در روابط راه دور موارد زیر را می توان مشاهده کرد </a:t>
            </a:r>
            <a:endParaRPr lang="en-US" altLang="fa-IR" sz="4000">
              <a:solidFill>
                <a:srgbClr val="660033"/>
              </a:solidFill>
            </a:endParaRPr>
          </a:p>
        </p:txBody>
      </p:sp>
      <p:sp>
        <p:nvSpPr>
          <p:cNvPr id="49155" name="Rectangle 3"/>
          <p:cNvSpPr>
            <a:spLocks noGrp="1" noChangeArrowheads="1"/>
          </p:cNvSpPr>
          <p:nvPr>
            <p:ph type="body" idx="1"/>
          </p:nvPr>
        </p:nvSpPr>
        <p:spPr/>
        <p:txBody>
          <a:bodyPr/>
          <a:lstStyle/>
          <a:p>
            <a:pPr algn="r">
              <a:lnSpc>
                <a:spcPct val="90000"/>
              </a:lnSpc>
              <a:buFont typeface="Wingdings" panose="05000000000000000000" pitchFamily="2" charset="2"/>
              <a:buNone/>
            </a:pP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الف- </a:t>
            </a:r>
            <a:r>
              <a:rPr lang="fa-IR" altLang="fa-IR">
                <a:solidFill>
                  <a:schemeClr val="folHlink"/>
                </a:solidFill>
              </a:rPr>
              <a:t>هدف عاشق و معشوق در یک رابطه طبیعی این است که با یکدیگر مهربان تر و صمیمی تر شوند اما هدف عاشق و معشوق در روابط راه دور این است که دوباره یکدیگر را ببینند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ب- </a:t>
            </a:r>
            <a:r>
              <a:rPr lang="fa-IR" altLang="fa-IR">
                <a:solidFill>
                  <a:schemeClr val="folHlink"/>
                </a:solidFill>
              </a:rPr>
              <a:t>فرصت شناخت واقعی از افراد سلب می شود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ج- </a:t>
            </a:r>
            <a:r>
              <a:rPr lang="fa-IR" altLang="fa-IR">
                <a:solidFill>
                  <a:schemeClr val="folHlink"/>
                </a:solidFill>
              </a:rPr>
              <a:t>از برخورد با مسائل و مشکلات اجتناب می شود .</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د- </a:t>
            </a:r>
            <a:r>
              <a:rPr lang="fa-IR" altLang="fa-IR">
                <a:solidFill>
                  <a:schemeClr val="folHlink"/>
                </a:solidFill>
              </a:rPr>
              <a:t>تلقی آنها از تفاهم با یکدیگرمعمولاً بسیار غیر واقع بینانه است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7813"/>
            <a:ext cx="8229600" cy="990600"/>
          </a:xfrm>
        </p:spPr>
        <p:txBody>
          <a:bodyPr/>
          <a:lstStyle/>
          <a:p>
            <a:r>
              <a:rPr lang="fa-IR" altLang="fa-IR">
                <a:solidFill>
                  <a:srgbClr val="660033"/>
                </a:solidFill>
              </a:rPr>
              <a:t>ده ارتباط بی سر انجام</a:t>
            </a:r>
            <a:endParaRPr lang="en-US" altLang="fa-IR">
              <a:solidFill>
                <a:srgbClr val="660033"/>
              </a:solidFill>
            </a:endParaRPr>
          </a:p>
        </p:txBody>
      </p:sp>
      <p:sp>
        <p:nvSpPr>
          <p:cNvPr id="50179" name="Rectangle 3"/>
          <p:cNvSpPr>
            <a:spLocks noGrp="1" noChangeArrowheads="1"/>
          </p:cNvSpPr>
          <p:nvPr>
            <p:ph type="body" idx="1"/>
          </p:nvPr>
        </p:nvSpPr>
        <p:spPr/>
        <p:txBody>
          <a:bodyPr/>
          <a:lstStyle/>
          <a:p>
            <a:pPr algn="r">
              <a:buFont typeface="Wingdings" panose="05000000000000000000" pitchFamily="2" charset="2"/>
              <a:buNone/>
            </a:pPr>
            <a:r>
              <a:rPr lang="fa-IR" altLang="fa-IR">
                <a:solidFill>
                  <a:srgbClr val="660033"/>
                </a:solidFill>
              </a:rPr>
              <a:t>1- شما بیشتر عشق می ورزید : </a:t>
            </a:r>
            <a:r>
              <a:rPr lang="fa-IR" altLang="fa-IR">
                <a:solidFill>
                  <a:schemeClr val="folHlink"/>
                </a:solidFill>
              </a:rPr>
              <a:t>شما عاشق هستید، اما از احساس طرف مقابل خود مطمئن نیستید.</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دلایل ادامه این رابطه :</a:t>
            </a:r>
            <a:endParaRPr lang="fa-IR" altLang="fa-IR">
              <a:solidFill>
                <a:schemeClr val="folHlink"/>
              </a:solidFill>
            </a:endParaRPr>
          </a:p>
          <a:p>
            <a:pPr algn="r">
              <a:buFont typeface="Wingdings" panose="05000000000000000000" pitchFamily="2" charset="2"/>
              <a:buNone/>
            </a:pPr>
            <a:r>
              <a:rPr lang="fa-IR" altLang="fa-IR">
                <a:solidFill>
                  <a:srgbClr val="660033"/>
                </a:solidFill>
              </a:rPr>
              <a:t>الف- </a:t>
            </a:r>
            <a:r>
              <a:rPr lang="fa-IR" altLang="fa-IR">
                <a:solidFill>
                  <a:schemeClr val="folHlink"/>
                </a:solidFill>
              </a:rPr>
              <a:t>تکرارالگوی دوران کودکی</a:t>
            </a:r>
            <a:endParaRPr lang="fa-IR" altLang="fa-IR">
              <a:solidFill>
                <a:srgbClr val="660033"/>
              </a:solidFill>
            </a:endParaRPr>
          </a:p>
          <a:p>
            <a:pPr algn="r">
              <a:buFont typeface="Wingdings" panose="05000000000000000000" pitchFamily="2" charset="2"/>
              <a:buNone/>
            </a:pPr>
            <a:r>
              <a:rPr lang="fa-IR" altLang="fa-IR">
                <a:solidFill>
                  <a:srgbClr val="660033"/>
                </a:solidFill>
              </a:rPr>
              <a:t>ب-</a:t>
            </a:r>
            <a:r>
              <a:rPr lang="fa-IR" altLang="fa-IR">
                <a:solidFill>
                  <a:schemeClr val="folHlink"/>
                </a:solidFill>
              </a:rPr>
              <a:t> خود را تنبیه می کنید زیرا احساس می کنید لیاقت عشق را ندارید .</a:t>
            </a:r>
            <a:endParaRPr lang="fa-IR" altLang="fa-IR">
              <a:solidFill>
                <a:srgbClr val="660033"/>
              </a:solidFill>
            </a:endParaRPr>
          </a:p>
          <a:p>
            <a:pPr algn="r">
              <a:buFont typeface="Wingdings" panose="05000000000000000000" pitchFamily="2" charset="2"/>
              <a:buNone/>
            </a:pPr>
            <a:r>
              <a:rPr lang="fa-IR" altLang="fa-IR">
                <a:solidFill>
                  <a:srgbClr val="660033"/>
                </a:solidFill>
              </a:rPr>
              <a:t>ج-</a:t>
            </a:r>
            <a:r>
              <a:rPr lang="fa-IR" altLang="fa-IR">
                <a:solidFill>
                  <a:schemeClr val="folHlink"/>
                </a:solidFill>
              </a:rPr>
              <a:t>همانند سازی با یکی از والدین</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7813"/>
            <a:ext cx="8229600" cy="919162"/>
          </a:xfrm>
        </p:spPr>
        <p:txBody>
          <a:bodyPr/>
          <a:lstStyle/>
          <a:p>
            <a:r>
              <a:rPr lang="fa-IR" altLang="fa-IR">
                <a:solidFill>
                  <a:srgbClr val="660033"/>
                </a:solidFill>
              </a:rPr>
              <a:t>شما کمتر عشق می ورزید</a:t>
            </a:r>
            <a:endParaRPr lang="en-US" altLang="fa-IR">
              <a:solidFill>
                <a:srgbClr val="660033"/>
              </a:solidFill>
            </a:endParaRPr>
          </a:p>
        </p:txBody>
      </p:sp>
      <p:sp>
        <p:nvSpPr>
          <p:cNvPr id="51203" name="Rectangle 3"/>
          <p:cNvSpPr>
            <a:spLocks noGrp="1" noChangeArrowheads="1"/>
          </p:cNvSpPr>
          <p:nvPr>
            <p:ph type="body" idx="1"/>
          </p:nvPr>
        </p:nvSpPr>
        <p:spPr>
          <a:xfrm>
            <a:off x="457200" y="1341438"/>
            <a:ext cx="8229600" cy="4789487"/>
          </a:xfrm>
        </p:spPr>
        <p:txBody>
          <a:bodyPr/>
          <a:lstStyle/>
          <a:p>
            <a:pPr algn="r">
              <a:buFont typeface="Wingdings" panose="05000000000000000000" pitchFamily="2" charset="2"/>
              <a:buNone/>
            </a:pPr>
            <a:r>
              <a:rPr lang="fa-IR" altLang="fa-IR">
                <a:solidFill>
                  <a:schemeClr val="folHlink"/>
                </a:solidFill>
              </a:rPr>
              <a:t>این طرف مقابل است که بیشتر به شما عشق می ورزد و شما نسبت به او احساس عشق ندارید .</a:t>
            </a:r>
          </a:p>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rgbClr val="660033"/>
                </a:solidFill>
              </a:rPr>
              <a:t>دلایل این نوع ارتباط :</a:t>
            </a:r>
          </a:p>
          <a:p>
            <a:pPr algn="r">
              <a:buFont typeface="Wingdings" panose="05000000000000000000" pitchFamily="2" charset="2"/>
              <a:buNone/>
            </a:pPr>
            <a:r>
              <a:rPr lang="fa-IR" altLang="fa-IR">
                <a:solidFill>
                  <a:srgbClr val="660033"/>
                </a:solidFill>
              </a:rPr>
              <a:t>الف- </a:t>
            </a:r>
            <a:r>
              <a:rPr lang="fa-IR" altLang="fa-IR">
                <a:solidFill>
                  <a:schemeClr val="folHlink"/>
                </a:solidFill>
              </a:rPr>
              <a:t>می خواهید از خود مواظبت کنید</a:t>
            </a: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یکی از والدین خود راتنبیه می کنید </a:t>
            </a:r>
            <a:endParaRPr lang="fa-IR" altLang="fa-IR">
              <a:solidFill>
                <a:srgbClr val="660033"/>
              </a:solidFill>
            </a:endParaRPr>
          </a:p>
          <a:p>
            <a:pPr algn="r">
              <a:buFont typeface="Wingdings" panose="05000000000000000000" pitchFamily="2" charset="2"/>
              <a:buNone/>
            </a:pPr>
            <a:r>
              <a:rPr lang="fa-IR" altLang="fa-IR">
                <a:solidFill>
                  <a:srgbClr val="660033"/>
                </a:solidFill>
              </a:rPr>
              <a:t>ج- </a:t>
            </a:r>
            <a:r>
              <a:rPr lang="fa-IR" altLang="fa-IR">
                <a:solidFill>
                  <a:schemeClr val="folHlink"/>
                </a:solidFill>
              </a:rPr>
              <a:t>می خواهید دیگران راکنترل کنید</a:t>
            </a:r>
            <a:endParaRPr lang="fa-IR" altLang="fa-IR">
              <a:solidFill>
                <a:srgbClr val="660033"/>
              </a:solidFill>
            </a:endParaRPr>
          </a:p>
          <a:p>
            <a:pPr algn="r">
              <a:buFont typeface="Wingdings" panose="05000000000000000000" pitchFamily="2" charset="2"/>
              <a:buNone/>
            </a:pPr>
            <a:r>
              <a:rPr lang="fa-IR" altLang="fa-IR">
                <a:solidFill>
                  <a:srgbClr val="660033"/>
                </a:solidFill>
              </a:rPr>
              <a:t>د- </a:t>
            </a:r>
            <a:r>
              <a:rPr lang="fa-IR" altLang="fa-IR">
                <a:solidFill>
                  <a:schemeClr val="folHlink"/>
                </a:solidFill>
              </a:rPr>
              <a:t>همانند سازی با یکی از والدین</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7813"/>
            <a:ext cx="8229600" cy="990600"/>
          </a:xfrm>
        </p:spPr>
        <p:txBody>
          <a:bodyPr/>
          <a:lstStyle/>
          <a:p>
            <a:r>
              <a:rPr lang="fa-IR" altLang="fa-IR" sz="4000">
                <a:solidFill>
                  <a:srgbClr val="660033"/>
                </a:solidFill>
              </a:rPr>
              <a:t>احساس می کنید فرد مقابل نیاز به تغییر دارد </a:t>
            </a:r>
            <a:endParaRPr lang="en-US" altLang="fa-IR" sz="4000">
              <a:solidFill>
                <a:srgbClr val="660033"/>
              </a:solidFill>
            </a:endParaRPr>
          </a:p>
        </p:txBody>
      </p:sp>
      <p:sp>
        <p:nvSpPr>
          <p:cNvPr id="52227" name="Rectangle 3"/>
          <p:cNvSpPr>
            <a:spLocks noGrp="1" noChangeArrowheads="1"/>
          </p:cNvSpPr>
          <p:nvPr>
            <p:ph type="body" idx="1"/>
          </p:nvPr>
        </p:nvSpPr>
        <p:spPr>
          <a:xfrm>
            <a:off x="457200" y="1600200"/>
            <a:ext cx="8229600" cy="4852988"/>
          </a:xfrm>
        </p:spPr>
        <p:txBody>
          <a:bodyPr/>
          <a:lstStyle/>
          <a:p>
            <a:pPr algn="r">
              <a:buFont typeface="Wingdings" panose="05000000000000000000" pitchFamily="2" charset="2"/>
              <a:buNone/>
            </a:pPr>
            <a:r>
              <a:rPr lang="fa-IR" altLang="fa-IR">
                <a:solidFill>
                  <a:schemeClr val="folHlink"/>
                </a:solidFill>
              </a:rPr>
              <a:t>در این گونه روابط عشق معطوف به خود آن فرد نیست بلکه عشق به آن فردی است که امیدوارید به آن تبدیل شود .</a:t>
            </a:r>
          </a:p>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rgbClr val="660033"/>
                </a:solidFill>
              </a:rPr>
              <a:t>دلایل این نوع ارتباط:</a:t>
            </a:r>
          </a:p>
          <a:p>
            <a:pPr algn="r">
              <a:buFont typeface="Wingdings" panose="05000000000000000000" pitchFamily="2" charset="2"/>
              <a:buNone/>
            </a:pPr>
            <a:r>
              <a:rPr lang="fa-IR" altLang="fa-IR">
                <a:solidFill>
                  <a:srgbClr val="660033"/>
                </a:solidFill>
              </a:rPr>
              <a:t>الف- </a:t>
            </a:r>
            <a:r>
              <a:rPr lang="fa-IR" altLang="fa-IR">
                <a:solidFill>
                  <a:schemeClr val="folHlink"/>
                </a:solidFill>
              </a:rPr>
              <a:t>می خواهید روی او کنترل داشته باشید .</a:t>
            </a: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از خودتان و زندگی خودتان فرار می کنید .</a:t>
            </a:r>
            <a:endParaRPr lang="fa-IR" altLang="fa-IR">
              <a:solidFill>
                <a:srgbClr val="660033"/>
              </a:solidFill>
            </a:endParaRPr>
          </a:p>
          <a:p>
            <a:pPr algn="r">
              <a:buFont typeface="Wingdings" panose="05000000000000000000" pitchFamily="2" charset="2"/>
              <a:buNone/>
            </a:pPr>
            <a:r>
              <a:rPr lang="fa-IR" altLang="fa-IR">
                <a:solidFill>
                  <a:srgbClr val="660033"/>
                </a:solidFill>
              </a:rPr>
              <a:t>ج- </a:t>
            </a:r>
            <a:r>
              <a:rPr lang="fa-IR" altLang="fa-IR">
                <a:solidFill>
                  <a:schemeClr val="folHlink"/>
                </a:solidFill>
              </a:rPr>
              <a:t>در کودکی به این نتیجه رسیده اید که نمی توانید آنچه را می خواهید ، بدست آورید .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333375"/>
            <a:ext cx="8229600" cy="647700"/>
          </a:xfrm>
        </p:spPr>
        <p:txBody>
          <a:bodyPr/>
          <a:lstStyle/>
          <a:p>
            <a:r>
              <a:rPr lang="fa-IR" altLang="fa-IR" sz="4000">
                <a:solidFill>
                  <a:srgbClr val="660033"/>
                </a:solidFill>
              </a:rPr>
              <a:t>می خواهید دیگری را نجات دهید  </a:t>
            </a:r>
            <a:endParaRPr lang="en-US" altLang="fa-IR" sz="4000">
              <a:solidFill>
                <a:srgbClr val="660033"/>
              </a:solidFill>
            </a:endParaRPr>
          </a:p>
        </p:txBody>
      </p:sp>
      <p:sp>
        <p:nvSpPr>
          <p:cNvPr id="53251" name="Rectangle 3"/>
          <p:cNvSpPr>
            <a:spLocks noGrp="1" noChangeArrowheads="1"/>
          </p:cNvSpPr>
          <p:nvPr>
            <p:ph type="body" idx="1"/>
          </p:nvPr>
        </p:nvSpPr>
        <p:spPr>
          <a:xfrm>
            <a:off x="457200" y="1052513"/>
            <a:ext cx="8229600" cy="5472112"/>
          </a:xfrm>
        </p:spPr>
        <p:txBody>
          <a:bodyPr/>
          <a:lstStyle/>
          <a:p>
            <a:pPr algn="r">
              <a:lnSpc>
                <a:spcPct val="90000"/>
              </a:lnSpc>
              <a:buFont typeface="Wingdings" panose="05000000000000000000" pitchFamily="2" charset="2"/>
              <a:buNone/>
            </a:pPr>
            <a:r>
              <a:rPr lang="fa-IR" altLang="fa-IR">
                <a:solidFill>
                  <a:schemeClr val="folHlink"/>
                </a:solidFill>
              </a:rPr>
              <a:t>در این نوع رابطه افراد نه به دلیل داشتن تفاهم ، بلکه به خاطر کمک کردن به فردی که آسیب دیده با او رابطه برقرار می کند .</a:t>
            </a:r>
          </a:p>
          <a:p>
            <a:pPr algn="r">
              <a:lnSpc>
                <a:spcPct val="90000"/>
              </a:lnSpc>
              <a:buFont typeface="Wingdings" panose="05000000000000000000" pitchFamily="2" charset="2"/>
              <a:buNone/>
            </a:pPr>
            <a:endParaRPr lang="fa-IR" altLang="fa-IR">
              <a:solidFill>
                <a:schemeClr val="folHlink"/>
              </a:solidFill>
            </a:endParaRPr>
          </a:p>
          <a:p>
            <a:pPr algn="r">
              <a:lnSpc>
                <a:spcPct val="90000"/>
              </a:lnSpc>
              <a:buFont typeface="Wingdings" panose="05000000000000000000" pitchFamily="2" charset="2"/>
              <a:buNone/>
            </a:pPr>
            <a:r>
              <a:rPr lang="fa-IR" altLang="fa-IR">
                <a:solidFill>
                  <a:srgbClr val="660033"/>
                </a:solidFill>
              </a:rPr>
              <a:t>دلایل وجود این رابطه :</a:t>
            </a:r>
          </a:p>
          <a:p>
            <a:pPr algn="r">
              <a:lnSpc>
                <a:spcPct val="90000"/>
              </a:lnSpc>
              <a:buFont typeface="Wingdings" panose="05000000000000000000" pitchFamily="2" charset="2"/>
              <a:buNone/>
            </a:pPr>
            <a:r>
              <a:rPr lang="fa-IR" altLang="fa-IR">
                <a:solidFill>
                  <a:srgbClr val="660033"/>
                </a:solidFill>
              </a:rPr>
              <a:t>الف- </a:t>
            </a:r>
            <a:r>
              <a:rPr lang="fa-IR" altLang="fa-IR">
                <a:solidFill>
                  <a:schemeClr val="folHlink"/>
                </a:solidFill>
              </a:rPr>
              <a:t>تکرار یک الگوی کودکی</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ب- </a:t>
            </a:r>
            <a:r>
              <a:rPr lang="fa-IR" altLang="fa-IR">
                <a:solidFill>
                  <a:schemeClr val="folHlink"/>
                </a:solidFill>
              </a:rPr>
              <a:t>نیاز دارید که احساس برتری کنید</a:t>
            </a:r>
            <a:endParaRPr lang="fa-IR" altLang="fa-IR">
              <a:solidFill>
                <a:srgbClr val="660033"/>
              </a:solidFill>
            </a:endParaRPr>
          </a:p>
          <a:p>
            <a:pPr algn="r">
              <a:lnSpc>
                <a:spcPct val="90000"/>
              </a:lnSpc>
              <a:buFont typeface="Wingdings" panose="05000000000000000000" pitchFamily="2" charset="2"/>
              <a:buNone/>
            </a:pPr>
            <a:r>
              <a:rPr lang="fa-IR" altLang="fa-IR">
                <a:solidFill>
                  <a:srgbClr val="660033"/>
                </a:solidFill>
              </a:rPr>
              <a:t>ج- </a:t>
            </a:r>
            <a:r>
              <a:rPr lang="fa-IR" altLang="fa-IR">
                <a:solidFill>
                  <a:schemeClr val="folHlink"/>
                </a:solidFill>
              </a:rPr>
              <a:t>نیاز به کنترل دیگران دارید</a:t>
            </a:r>
          </a:p>
          <a:p>
            <a:pPr algn="r">
              <a:lnSpc>
                <a:spcPct val="90000"/>
              </a:lnSpc>
              <a:buFont typeface="Wingdings" panose="05000000000000000000" pitchFamily="2" charset="2"/>
              <a:buNone/>
            </a:pPr>
            <a:endParaRPr lang="fa-IR" altLang="fa-IR">
              <a:solidFill>
                <a:schemeClr val="folHlink"/>
              </a:solidFill>
            </a:endParaRPr>
          </a:p>
          <a:p>
            <a:pPr algn="r">
              <a:lnSpc>
                <a:spcPct val="90000"/>
              </a:lnSpc>
              <a:buFont typeface="Wingdings" panose="05000000000000000000" pitchFamily="2" charset="2"/>
              <a:buNone/>
            </a:pPr>
            <a:r>
              <a:rPr lang="fa-IR" altLang="fa-IR">
                <a:solidFill>
                  <a:schemeClr val="folHlink"/>
                </a:solidFill>
              </a:rPr>
              <a:t>         این افراد غالباً ترحم را با عشق اشتباه می گیرند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a-IR" altLang="fa-IR" sz="4000">
                <a:solidFill>
                  <a:srgbClr val="660033"/>
                </a:solidFill>
              </a:rPr>
              <a:t>به همسر آینده خود به چشم یک الگو یا یک آموزگار نگاه می کنید </a:t>
            </a:r>
            <a:endParaRPr lang="en-US" altLang="fa-IR" sz="4000">
              <a:solidFill>
                <a:srgbClr val="660033"/>
              </a:solidFill>
            </a:endParaRPr>
          </a:p>
        </p:txBody>
      </p:sp>
      <p:sp>
        <p:nvSpPr>
          <p:cNvPr id="54275" name="Rectangle 3"/>
          <p:cNvSpPr>
            <a:spLocks noGrp="1" noChangeArrowheads="1"/>
          </p:cNvSpPr>
          <p:nvPr>
            <p:ph type="body" idx="1"/>
          </p:nvPr>
        </p:nvSpPr>
        <p:spPr>
          <a:xfrm>
            <a:off x="457200" y="1557338"/>
            <a:ext cx="8229600" cy="5040312"/>
          </a:xfrm>
        </p:spPr>
        <p:txBody>
          <a:bodyPr/>
          <a:lstStyle/>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در این نوع رابطه شاهد برابری و همتایی نیستیم زیرا یکی از طرفین مقام و مرتبه بلندی در چشم دیگری دارد .</a:t>
            </a:r>
          </a:p>
          <a:p>
            <a:pPr algn="r">
              <a:buFont typeface="Wingdings" panose="05000000000000000000" pitchFamily="2" charset="2"/>
              <a:buNone/>
            </a:pPr>
            <a:r>
              <a:rPr lang="fa-IR" altLang="fa-IR">
                <a:solidFill>
                  <a:schemeClr val="folHlink"/>
                </a:solidFill>
              </a:rPr>
              <a:t> </a:t>
            </a:r>
          </a:p>
          <a:p>
            <a:pPr algn="r">
              <a:buFont typeface="Wingdings" panose="05000000000000000000" pitchFamily="2" charset="2"/>
              <a:buNone/>
            </a:pPr>
            <a:r>
              <a:rPr lang="fa-IR" altLang="fa-IR">
                <a:solidFill>
                  <a:srgbClr val="660033"/>
                </a:solidFill>
              </a:rPr>
              <a:t>دلایل وجود این نوع ارتباط :</a:t>
            </a:r>
          </a:p>
          <a:p>
            <a:pPr algn="r">
              <a:buFont typeface="Wingdings" panose="05000000000000000000" pitchFamily="2" charset="2"/>
              <a:buNone/>
            </a:pPr>
            <a:r>
              <a:rPr lang="fa-IR" altLang="fa-IR">
                <a:solidFill>
                  <a:srgbClr val="660033"/>
                </a:solidFill>
              </a:rPr>
              <a:t>الف- </a:t>
            </a:r>
            <a:r>
              <a:rPr lang="fa-IR" altLang="fa-IR">
                <a:solidFill>
                  <a:schemeClr val="folHlink"/>
                </a:solidFill>
              </a:rPr>
              <a:t>در جستجوی پدر یا مادر هستید </a:t>
            </a: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اعتماد به نفس پایینی داشته باشید</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Grp="1" noChangeArrowheads="1"/>
          </p:cNvSpPr>
          <p:nvPr>
            <p:ph type="title"/>
          </p:nvPr>
        </p:nvSpPr>
        <p:spPr>
          <a:xfrm>
            <a:off x="457200" y="260350"/>
            <a:ext cx="8229600" cy="6264275"/>
          </a:xfrm>
        </p:spPr>
        <p:txBody>
          <a:bodyPr/>
          <a:lstStyle/>
          <a:p>
            <a:r>
              <a:rPr lang="fa-IR" altLang="fa-IR">
                <a:solidFill>
                  <a:schemeClr val="folHlink"/>
                </a:solidFill>
              </a:rPr>
              <a:t>ارتباطی مناسب است که در آن خود را همانقدر دوست داشته باشیم، که دیگری را دوست داریم.</a:t>
            </a:r>
            <a:br>
              <a:rPr lang="fa-IR" altLang="fa-IR">
                <a:solidFill>
                  <a:schemeClr val="folHlink"/>
                </a:solidFill>
              </a:rPr>
            </a:br>
            <a:r>
              <a:rPr lang="fa-IR" altLang="fa-IR">
                <a:solidFill>
                  <a:schemeClr val="folHlink"/>
                </a:solidFill>
              </a:rPr>
              <a:t/>
            </a:r>
            <a:br>
              <a:rPr lang="fa-IR" altLang="fa-IR">
                <a:solidFill>
                  <a:schemeClr val="folHlink"/>
                </a:solidFill>
              </a:rPr>
            </a:br>
            <a:r>
              <a:rPr lang="fa-IR" altLang="fa-IR">
                <a:solidFill>
                  <a:schemeClr val="folHlink"/>
                </a:solidFill>
              </a:rPr>
              <a:t>ارتباطی که در آن خود را همانگونه که هستیم ، پذیرفته باشیم</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50825" y="485775"/>
            <a:ext cx="8642350" cy="1143000"/>
          </a:xfrm>
        </p:spPr>
        <p:txBody>
          <a:bodyPr/>
          <a:lstStyle/>
          <a:p>
            <a:r>
              <a:rPr lang="fa-IR" altLang="fa-IR" sz="4000">
                <a:solidFill>
                  <a:srgbClr val="660033"/>
                </a:solidFill>
              </a:rPr>
              <a:t>به دلیل چند ویژگی خاص شیفته فرد مقابل شده اید</a:t>
            </a:r>
            <a:endParaRPr lang="en-US" altLang="fa-IR" sz="4000">
              <a:solidFill>
                <a:srgbClr val="660033"/>
              </a:solidFill>
            </a:endParaRPr>
          </a:p>
        </p:txBody>
      </p:sp>
      <p:sp>
        <p:nvSpPr>
          <p:cNvPr id="57347" name="Rectangle 3"/>
          <p:cNvSpPr>
            <a:spLocks noGrp="1" noChangeArrowheads="1"/>
          </p:cNvSpPr>
          <p:nvPr>
            <p:ph type="body" idx="1"/>
          </p:nvPr>
        </p:nvSpPr>
        <p:spPr>
          <a:xfrm>
            <a:off x="457200" y="1555750"/>
            <a:ext cx="8229600" cy="3889375"/>
          </a:xfrm>
        </p:spPr>
        <p:txBody>
          <a:bodyPr/>
          <a:lstStyle/>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هرگاه شیفته فردی با ویژگیهای خاص شدید از خود بپرسید اگر این فرد آن ویژگی ( رنگ چشم، صدای زیبا، حالت چهره و ...) را نداشت آیا همچنان برای شما جذاب بود و می خواستید با او ازدواج کنید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566738"/>
            <a:ext cx="8229600" cy="990600"/>
          </a:xfrm>
        </p:spPr>
        <p:txBody>
          <a:bodyPr/>
          <a:lstStyle/>
          <a:p>
            <a:r>
              <a:rPr lang="fa-IR" altLang="fa-IR">
                <a:solidFill>
                  <a:srgbClr val="660033"/>
                </a:solidFill>
              </a:rPr>
              <a:t>فقط در یک مورد با هم تفاهم دارید </a:t>
            </a:r>
            <a:endParaRPr lang="en-US" altLang="fa-IR">
              <a:solidFill>
                <a:srgbClr val="660033"/>
              </a:solidFill>
            </a:endParaRPr>
          </a:p>
        </p:txBody>
      </p:sp>
      <p:sp>
        <p:nvSpPr>
          <p:cNvPr id="58371" name="Rectangle 3"/>
          <p:cNvSpPr>
            <a:spLocks noGrp="1" noChangeArrowheads="1"/>
          </p:cNvSpPr>
          <p:nvPr>
            <p:ph type="body" idx="1"/>
          </p:nvPr>
        </p:nvSpPr>
        <p:spPr>
          <a:xfrm>
            <a:off x="457200" y="2203450"/>
            <a:ext cx="8229600" cy="2881313"/>
          </a:xfrm>
        </p:spPr>
        <p:txBody>
          <a:bodyPr/>
          <a:lstStyle/>
          <a:p>
            <a:pPr algn="r">
              <a:buFont typeface="Wingdings" panose="05000000000000000000" pitchFamily="2" charset="2"/>
              <a:buNone/>
            </a:pPr>
            <a:r>
              <a:rPr lang="fa-IR" altLang="fa-IR">
                <a:solidFill>
                  <a:schemeClr val="folHlink"/>
                </a:solidFill>
              </a:rPr>
              <a:t>این نوع رابطه بسیار فریبنده است . مخصوصاً هنگامی که همان زمینه ای که در آن تفاهم دارید ، برای شما اهمیت زیادی داشته باشد و به راحتی ان را با پیوندی عاشقانه  و قوی اشتباه بگیرید .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457200" y="620713"/>
            <a:ext cx="8229600" cy="1295400"/>
          </a:xfrm>
        </p:spPr>
        <p:txBody>
          <a:bodyPr/>
          <a:lstStyle/>
          <a:p>
            <a:r>
              <a:rPr lang="fa-IR" altLang="fa-IR" sz="6600">
                <a:solidFill>
                  <a:srgbClr val="660033"/>
                </a:solidFill>
              </a:rPr>
              <a:t>    انتخاب همسر   </a:t>
            </a:r>
            <a:endParaRPr lang="en-US" altLang="fa-IR" sz="6600">
              <a:solidFill>
                <a:srgbClr val="660033"/>
              </a:solidFill>
            </a:endParaRPr>
          </a:p>
        </p:txBody>
      </p:sp>
      <p:pic>
        <p:nvPicPr>
          <p:cNvPr id="26631" name="Picture 7" descr="AMCONFU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3708400" y="1844675"/>
            <a:ext cx="1857375" cy="4464050"/>
          </a:xfrm>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fa-IR" altLang="fa-IR" sz="4000">
                <a:solidFill>
                  <a:srgbClr val="660033"/>
                </a:solidFill>
              </a:rPr>
              <a:t>این نوع ارتباط بیشتر در موارد زیر رخ می دهد</a:t>
            </a:r>
            <a:r>
              <a:rPr lang="fa-IR" altLang="fa-IR" sz="4000"/>
              <a:t> </a:t>
            </a:r>
            <a:endParaRPr lang="en-US" altLang="fa-IR" sz="4000"/>
          </a:p>
        </p:txBody>
      </p:sp>
      <p:sp>
        <p:nvSpPr>
          <p:cNvPr id="59395" name="Rectangle 3"/>
          <p:cNvSpPr>
            <a:spLocks noGrp="1" noChangeArrowheads="1"/>
          </p:cNvSpPr>
          <p:nvPr>
            <p:ph type="body" idx="1"/>
          </p:nvPr>
        </p:nvSpPr>
        <p:spPr>
          <a:xfrm>
            <a:off x="457200" y="1778000"/>
            <a:ext cx="8229600" cy="4530725"/>
          </a:xfrm>
        </p:spPr>
        <p:txBody>
          <a:bodyPr/>
          <a:lstStyle/>
          <a:p>
            <a:pPr algn="r">
              <a:buFont typeface="Wingdings" panose="05000000000000000000" pitchFamily="2" charset="2"/>
              <a:buNone/>
            </a:pPr>
            <a:r>
              <a:rPr lang="fa-IR" altLang="fa-IR">
                <a:solidFill>
                  <a:srgbClr val="660033"/>
                </a:solidFill>
              </a:rPr>
              <a:t>الف- </a:t>
            </a:r>
            <a:r>
              <a:rPr lang="fa-IR" altLang="fa-IR">
                <a:solidFill>
                  <a:schemeClr val="folHlink"/>
                </a:solidFill>
              </a:rPr>
              <a:t>با فرد مقابل در شرایط غیر معمول و متفاوت با شرایط معمول زندگی آشنا شده باشید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با فرد مقابل هنگام یک فعالیت مشترک آشنا شده باشید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ج- </a:t>
            </a:r>
            <a:r>
              <a:rPr lang="fa-IR" altLang="fa-IR">
                <a:solidFill>
                  <a:schemeClr val="folHlink"/>
                </a:solidFill>
              </a:rPr>
              <a:t>با فرد مقابل در محیطی غیر معمول آشنا شده باشید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404813"/>
            <a:ext cx="8229600" cy="720725"/>
          </a:xfrm>
        </p:spPr>
        <p:txBody>
          <a:bodyPr/>
          <a:lstStyle/>
          <a:p>
            <a:r>
              <a:rPr lang="fa-IR" altLang="fa-IR" sz="4000">
                <a:solidFill>
                  <a:srgbClr val="660033"/>
                </a:solidFill>
              </a:rPr>
              <a:t>از روی لجاجت با خانواده همسر خود را انتخاب کرده اید</a:t>
            </a:r>
            <a:endParaRPr lang="en-US" altLang="fa-IR" sz="4000">
              <a:solidFill>
                <a:srgbClr val="660033"/>
              </a:solidFill>
            </a:endParaRPr>
          </a:p>
        </p:txBody>
      </p:sp>
      <p:sp>
        <p:nvSpPr>
          <p:cNvPr id="60419" name="Rectangle 3"/>
          <p:cNvSpPr>
            <a:spLocks noGrp="1" noChangeArrowheads="1"/>
          </p:cNvSpPr>
          <p:nvPr>
            <p:ph type="body" idx="1"/>
          </p:nvPr>
        </p:nvSpPr>
        <p:spPr>
          <a:xfrm>
            <a:off x="457200" y="1701800"/>
            <a:ext cx="8229600" cy="5111750"/>
          </a:xfrm>
        </p:spPr>
        <p:txBody>
          <a:bodyPr/>
          <a:lstStyle/>
          <a:p>
            <a:pPr algn="r">
              <a:buFont typeface="Wingdings" panose="05000000000000000000" pitchFamily="2" charset="2"/>
              <a:buNone/>
            </a:pPr>
            <a:r>
              <a:rPr lang="fa-IR" altLang="fa-IR">
                <a:solidFill>
                  <a:schemeClr val="folHlink"/>
                </a:solidFill>
              </a:rPr>
              <a:t>برخی از مردم همه خود را نه بر این اساس که چه کسی برای آنها مناسب نیست، بلکه براین اساس که چه کسی یرای خانواده آنها مناسب نیست ، انتخاب می کنند .</a:t>
            </a:r>
          </a:p>
          <a:p>
            <a:pPr algn="r">
              <a:buFont typeface="Wingdings" panose="05000000000000000000" pitchFamily="2" charset="2"/>
              <a:buNone/>
            </a:pPr>
            <a:r>
              <a:rPr lang="fa-IR" altLang="fa-IR">
                <a:solidFill>
                  <a:srgbClr val="660033"/>
                </a:solidFill>
              </a:rPr>
              <a:t>این مسئله می تواند به دلایل زیر باشد :</a:t>
            </a:r>
          </a:p>
          <a:p>
            <a:pPr algn="r">
              <a:buFont typeface="Wingdings" panose="05000000000000000000" pitchFamily="2" charset="2"/>
              <a:buNone/>
            </a:pPr>
            <a:r>
              <a:rPr lang="fa-IR" altLang="fa-IR">
                <a:solidFill>
                  <a:srgbClr val="660033"/>
                </a:solidFill>
              </a:rPr>
              <a:t>الف- </a:t>
            </a:r>
            <a:r>
              <a:rPr lang="fa-IR" altLang="fa-IR">
                <a:solidFill>
                  <a:schemeClr val="folHlink"/>
                </a:solidFill>
              </a:rPr>
              <a:t>عصبانیت زیادی نسبت به یکی از والدین یا هر دو والد در خود احساس می کنید .</a:t>
            </a: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والدین شما بسیار کنترل کننده بوده اند و اکنون شما می خواهید از انقیاد و کنترل آنها فرار کنید .</a:t>
            </a:r>
            <a:endParaRPr lang="fa-IR" altLang="fa-IR">
              <a:solidFill>
                <a:srgbClr val="660033"/>
              </a:solidFill>
            </a:endParaRPr>
          </a:p>
          <a:p>
            <a:pPr algn="r">
              <a:buFont typeface="Wingdings" panose="05000000000000000000" pitchFamily="2" charset="2"/>
              <a:buNone/>
            </a:pP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23850" y="763588"/>
            <a:ext cx="8569325" cy="865187"/>
          </a:xfrm>
        </p:spPr>
        <p:txBody>
          <a:bodyPr/>
          <a:lstStyle/>
          <a:p>
            <a:r>
              <a:rPr lang="fa-IR" altLang="fa-IR" sz="4000">
                <a:solidFill>
                  <a:srgbClr val="660033"/>
                </a:solidFill>
              </a:rPr>
              <a:t>همسر خود را به عنوان عکس العملی در قبال نامزد قبلی خود انتخاب کرده اید </a:t>
            </a:r>
            <a:endParaRPr lang="en-US" altLang="fa-IR" sz="4000">
              <a:solidFill>
                <a:srgbClr val="660033"/>
              </a:solidFill>
            </a:endParaRPr>
          </a:p>
        </p:txBody>
      </p:sp>
      <p:sp>
        <p:nvSpPr>
          <p:cNvPr id="61443" name="Rectangle 3"/>
          <p:cNvSpPr>
            <a:spLocks noGrp="1" noChangeArrowheads="1"/>
          </p:cNvSpPr>
          <p:nvPr>
            <p:ph type="body" idx="1"/>
          </p:nvPr>
        </p:nvSpPr>
        <p:spPr>
          <a:xfrm>
            <a:off x="457200" y="2781300"/>
            <a:ext cx="8229600" cy="3384550"/>
          </a:xfrm>
        </p:spPr>
        <p:txBody>
          <a:bodyPr/>
          <a:lstStyle/>
          <a:p>
            <a:pPr algn="r">
              <a:buFont typeface="Wingdings" panose="05000000000000000000" pitchFamily="2" charset="2"/>
              <a:buNone/>
            </a:pPr>
            <a:r>
              <a:rPr lang="fa-IR" altLang="fa-IR">
                <a:solidFill>
                  <a:schemeClr val="folHlink"/>
                </a:solidFill>
              </a:rPr>
              <a:t>رابطه ای را با کسی به هم می زنید و سپس به دنبال شخصی می گردید که نه تنها متفاوت باشد ، بلکه در تضاد کامل با او باشد یا به عبارت دیگر نکته مقابل او باشد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fa-IR" altLang="fa-IR" sz="4000">
                <a:solidFill>
                  <a:srgbClr val="660033"/>
                </a:solidFill>
              </a:rPr>
              <a:t>با کسی رابطه برقرار می کنید که با یک نفر     دیگر است  </a:t>
            </a:r>
            <a:endParaRPr lang="en-US" altLang="fa-IR" sz="4000">
              <a:solidFill>
                <a:srgbClr val="660033"/>
              </a:solidFill>
            </a:endParaRPr>
          </a:p>
        </p:txBody>
      </p:sp>
      <p:sp>
        <p:nvSpPr>
          <p:cNvPr id="62467" name="Rectangle 3"/>
          <p:cNvSpPr>
            <a:spLocks noGrp="1" noChangeArrowheads="1"/>
          </p:cNvSpPr>
          <p:nvPr>
            <p:ph type="body" idx="1"/>
          </p:nvPr>
        </p:nvSpPr>
        <p:spPr>
          <a:xfrm>
            <a:off x="457200" y="1557338"/>
            <a:ext cx="8229600" cy="4967287"/>
          </a:xfrm>
        </p:spPr>
        <p:txBody>
          <a:bodyPr/>
          <a:lstStyle/>
          <a:p>
            <a:pPr algn="r">
              <a:buFont typeface="Wingdings" panose="05000000000000000000" pitchFamily="2" charset="2"/>
              <a:buNone/>
            </a:pPr>
            <a:r>
              <a:rPr lang="fa-IR" altLang="fa-IR">
                <a:solidFill>
                  <a:schemeClr val="folHlink"/>
                </a:solidFill>
              </a:rPr>
              <a:t>ما با کسی می توانیم رابطه داشته باشیم که منعی برای ازدواج با ما نداشته باشد، با هیچکس دیگری نباشد، متاهل نباشد ، نامزد نداشته باشد.</a:t>
            </a:r>
          </a:p>
          <a:p>
            <a:pPr algn="r">
              <a:buFont typeface="Wingdings" panose="05000000000000000000" pitchFamily="2" charset="2"/>
              <a:buNone/>
            </a:pPr>
            <a:r>
              <a:rPr lang="fa-IR" altLang="fa-IR">
                <a:solidFill>
                  <a:srgbClr val="660033"/>
                </a:solidFill>
              </a:rPr>
              <a:t>کسانی مستعد ورود به چنین روابطی هستد که:</a:t>
            </a:r>
          </a:p>
          <a:p>
            <a:pPr algn="r">
              <a:buFont typeface="Wingdings" panose="05000000000000000000" pitchFamily="2" charset="2"/>
              <a:buNone/>
            </a:pPr>
            <a:r>
              <a:rPr lang="fa-IR" altLang="fa-IR">
                <a:solidFill>
                  <a:srgbClr val="660033"/>
                </a:solidFill>
              </a:rPr>
              <a:t>الف- </a:t>
            </a:r>
            <a:r>
              <a:rPr lang="fa-IR" altLang="fa-IR">
                <a:solidFill>
                  <a:schemeClr val="folHlink"/>
                </a:solidFill>
              </a:rPr>
              <a:t>در کودکی احساس ترد شدگی کرده باشند</a:t>
            </a:r>
            <a:endParaRPr lang="fa-IR" altLang="fa-IR">
              <a:solidFill>
                <a:srgbClr val="660033"/>
              </a:solidFill>
            </a:endParaRPr>
          </a:p>
          <a:p>
            <a:pPr algn="r">
              <a:buFont typeface="Wingdings" panose="05000000000000000000" pitchFamily="2" charset="2"/>
              <a:buNone/>
            </a:pPr>
            <a:r>
              <a:rPr lang="fa-IR" altLang="fa-IR">
                <a:solidFill>
                  <a:srgbClr val="660033"/>
                </a:solidFill>
              </a:rPr>
              <a:t>ب- </a:t>
            </a:r>
            <a:r>
              <a:rPr lang="fa-IR" altLang="fa-IR">
                <a:solidFill>
                  <a:schemeClr val="folHlink"/>
                </a:solidFill>
              </a:rPr>
              <a:t>اعتماد به نفس پایینی دارند و خود را مستحق یک رابطه تمام عیار ندانند .</a:t>
            </a:r>
            <a:endParaRPr lang="fa-IR" altLang="fa-IR">
              <a:solidFill>
                <a:srgbClr val="660033"/>
              </a:solidFill>
            </a:endParaRPr>
          </a:p>
          <a:p>
            <a:pPr algn="r">
              <a:buFont typeface="Wingdings" panose="05000000000000000000" pitchFamily="2" charset="2"/>
              <a:buNone/>
            </a:pPr>
            <a:r>
              <a:rPr lang="fa-IR" altLang="fa-IR">
                <a:solidFill>
                  <a:srgbClr val="660033"/>
                </a:solidFill>
              </a:rPr>
              <a:t>ج- </a:t>
            </a:r>
            <a:r>
              <a:rPr lang="fa-IR" altLang="fa-IR">
                <a:solidFill>
                  <a:schemeClr val="folHlink"/>
                </a:solidFill>
              </a:rPr>
              <a:t>افرادی که ترس از صمیمیت دارند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414338"/>
            <a:ext cx="8229600" cy="1143000"/>
          </a:xfrm>
        </p:spPr>
        <p:txBody>
          <a:bodyPr/>
          <a:lstStyle/>
          <a:p>
            <a:r>
              <a:rPr lang="fa-IR" altLang="fa-IR">
                <a:solidFill>
                  <a:srgbClr val="660033"/>
                </a:solidFill>
              </a:rPr>
              <a:t>علائم هشدار دهنده در ازدواج </a:t>
            </a:r>
            <a:endParaRPr lang="en-US" altLang="fa-IR">
              <a:solidFill>
                <a:srgbClr val="660033"/>
              </a:solidFill>
            </a:endParaRPr>
          </a:p>
        </p:txBody>
      </p:sp>
      <p:sp>
        <p:nvSpPr>
          <p:cNvPr id="63491" name="Rectangle 3"/>
          <p:cNvSpPr>
            <a:spLocks noGrp="1" noChangeArrowheads="1"/>
          </p:cNvSpPr>
          <p:nvPr>
            <p:ph type="body" idx="1"/>
          </p:nvPr>
        </p:nvSpPr>
        <p:spPr>
          <a:xfrm>
            <a:off x="457200" y="2066925"/>
            <a:ext cx="8229600" cy="4530725"/>
          </a:xfrm>
        </p:spPr>
        <p:txBody>
          <a:bodyPr/>
          <a:lstStyle/>
          <a:p>
            <a:pPr algn="r">
              <a:buFont typeface="Wingdings" panose="05000000000000000000" pitchFamily="2" charset="2"/>
              <a:buNone/>
            </a:pPr>
            <a:r>
              <a:rPr lang="fa-IR" altLang="fa-IR">
                <a:solidFill>
                  <a:schemeClr val="folHlink"/>
                </a:solidFill>
              </a:rPr>
              <a:t>خانم دکتر کلدریک ” خانواده درمانگر” فهرست زیر را از علائم هشدار دهنده ازدواج تهیه کرده است .</a:t>
            </a:r>
          </a:p>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این فهرست به ترتیب اولویت تهیه شده است و هرچه که یک عامل در مرتبه بالاتری باشد احتمال مسئله دار شدن ازدواج و نهایتاً طلاق بالاتر است . </a:t>
            </a:r>
            <a:endParaRPr lang="en-US" altLang="fa-IR">
              <a:solidFill>
                <a:schemeClr val="folHlink"/>
              </a:solidFill>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457200" y="476250"/>
            <a:ext cx="8229600" cy="6048375"/>
          </a:xfrm>
        </p:spPr>
        <p:txBody>
          <a:bodyPr/>
          <a:lstStyle/>
          <a:p>
            <a:pPr algn="r">
              <a:buFont typeface="Wingdings" panose="05000000000000000000" pitchFamily="2" charset="2"/>
              <a:buNone/>
            </a:pPr>
            <a:r>
              <a:rPr lang="fa-IR" altLang="fa-IR">
                <a:solidFill>
                  <a:srgbClr val="660033"/>
                </a:solidFill>
              </a:rPr>
              <a:t>1- </a:t>
            </a:r>
            <a:r>
              <a:rPr lang="fa-IR" altLang="fa-IR">
                <a:solidFill>
                  <a:schemeClr val="folHlink"/>
                </a:solidFill>
              </a:rPr>
              <a:t>زوجین به فاصله کوتاهی از یک فقدان معنی دار با هم آشنا شوند یا ازدواج کنند .</a:t>
            </a:r>
            <a:endParaRPr lang="fa-IR" altLang="fa-IR">
              <a:solidFill>
                <a:srgbClr val="660033"/>
              </a:solidFill>
            </a:endParaRPr>
          </a:p>
          <a:p>
            <a:pPr algn="r">
              <a:buFont typeface="Wingdings" panose="05000000000000000000" pitchFamily="2" charset="2"/>
              <a:buNone/>
            </a:pPr>
            <a:r>
              <a:rPr lang="fa-IR" altLang="fa-IR">
                <a:solidFill>
                  <a:srgbClr val="660033"/>
                </a:solidFill>
              </a:rPr>
              <a:t>2- </a:t>
            </a:r>
            <a:r>
              <a:rPr lang="fa-IR" altLang="fa-IR">
                <a:solidFill>
                  <a:schemeClr val="folHlink"/>
                </a:solidFill>
              </a:rPr>
              <a:t>آرزوی دور شدن از یک نفر در خانواده پدری عاملی برای ازدواج باشد .</a:t>
            </a:r>
            <a:endParaRPr lang="fa-IR" altLang="fa-IR">
              <a:solidFill>
                <a:srgbClr val="660033"/>
              </a:solidFill>
            </a:endParaRPr>
          </a:p>
          <a:p>
            <a:pPr algn="r">
              <a:buFont typeface="Wingdings" panose="05000000000000000000" pitchFamily="2" charset="2"/>
              <a:buNone/>
            </a:pPr>
            <a:r>
              <a:rPr lang="fa-IR" altLang="fa-IR">
                <a:solidFill>
                  <a:srgbClr val="660033"/>
                </a:solidFill>
              </a:rPr>
              <a:t>3- </a:t>
            </a:r>
            <a:r>
              <a:rPr lang="fa-IR" altLang="fa-IR">
                <a:solidFill>
                  <a:schemeClr val="folHlink"/>
                </a:solidFill>
              </a:rPr>
              <a:t>پیشینه همسران به طور معنا داری متفاوت باشد ( به لحاظ مذهبی، تحصیلی، طبقه اجتماعی، قومیت و سن )</a:t>
            </a:r>
            <a:endParaRPr lang="fa-IR" altLang="fa-IR">
              <a:solidFill>
                <a:srgbClr val="660033"/>
              </a:solidFill>
            </a:endParaRPr>
          </a:p>
          <a:p>
            <a:pPr algn="r">
              <a:buFont typeface="Wingdings" panose="05000000000000000000" pitchFamily="2" charset="2"/>
              <a:buNone/>
            </a:pPr>
            <a:r>
              <a:rPr lang="fa-IR" altLang="fa-IR">
                <a:solidFill>
                  <a:srgbClr val="660033"/>
                </a:solidFill>
              </a:rPr>
              <a:t>4-</a:t>
            </a:r>
            <a:r>
              <a:rPr lang="fa-IR" altLang="fa-IR">
                <a:solidFill>
                  <a:schemeClr val="folHlink"/>
                </a:solidFill>
              </a:rPr>
              <a:t> زن و شوهر از جمع خواهر و برادری نا سازگار برخاسته باشند .</a:t>
            </a:r>
            <a:endParaRPr lang="fa-IR" altLang="fa-IR">
              <a:solidFill>
                <a:srgbClr val="660033"/>
              </a:solidFill>
            </a:endParaRPr>
          </a:p>
          <a:p>
            <a:pPr algn="r">
              <a:buFont typeface="Wingdings" panose="05000000000000000000" pitchFamily="2" charset="2"/>
              <a:buNone/>
            </a:pPr>
            <a:r>
              <a:rPr lang="fa-IR" altLang="fa-IR">
                <a:solidFill>
                  <a:srgbClr val="660033"/>
                </a:solidFill>
              </a:rPr>
              <a:t>5- </a:t>
            </a:r>
            <a:r>
              <a:rPr lang="fa-IR" altLang="fa-IR">
                <a:solidFill>
                  <a:schemeClr val="folHlink"/>
                </a:solidFill>
              </a:rPr>
              <a:t>زن و شهر یا خیلی نزدیک و یا خیلی دور از خانواده هایشان سکونت داشته باشند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a:xfrm>
            <a:off x="457200" y="763588"/>
            <a:ext cx="8229600" cy="5761037"/>
          </a:xfrm>
        </p:spPr>
        <p:txBody>
          <a:bodyPr/>
          <a:lstStyle/>
          <a:p>
            <a:pPr algn="r">
              <a:buFont typeface="Wingdings" panose="05000000000000000000" pitchFamily="2" charset="2"/>
              <a:buNone/>
            </a:pPr>
            <a:r>
              <a:rPr lang="fa-IR" altLang="fa-IR">
                <a:solidFill>
                  <a:srgbClr val="660033"/>
                </a:solidFill>
              </a:rPr>
              <a:t>6- </a:t>
            </a:r>
            <a:r>
              <a:rPr lang="fa-IR" altLang="fa-IR">
                <a:solidFill>
                  <a:schemeClr val="folHlink"/>
                </a:solidFill>
              </a:rPr>
              <a:t>زن و شهر به لحاظ مالی یا عاطفی به خانواده خود وابسته باشند .</a:t>
            </a:r>
            <a:endParaRPr lang="fa-IR" altLang="fa-IR">
              <a:solidFill>
                <a:srgbClr val="660033"/>
              </a:solidFill>
            </a:endParaRPr>
          </a:p>
          <a:p>
            <a:pPr algn="r">
              <a:buFont typeface="Wingdings" panose="05000000000000000000" pitchFamily="2" charset="2"/>
              <a:buNone/>
            </a:pPr>
            <a:r>
              <a:rPr lang="fa-IR" altLang="fa-IR">
                <a:solidFill>
                  <a:srgbClr val="660033"/>
                </a:solidFill>
              </a:rPr>
              <a:t>7- </a:t>
            </a:r>
            <a:r>
              <a:rPr lang="fa-IR" altLang="fa-IR">
                <a:solidFill>
                  <a:schemeClr val="folHlink"/>
                </a:solidFill>
              </a:rPr>
              <a:t>ازدواج قبل از سن بیست سالگی</a:t>
            </a:r>
            <a:endParaRPr lang="fa-IR" altLang="fa-IR">
              <a:solidFill>
                <a:srgbClr val="660033"/>
              </a:solidFill>
            </a:endParaRPr>
          </a:p>
          <a:p>
            <a:pPr algn="r">
              <a:buFont typeface="Wingdings" panose="05000000000000000000" pitchFamily="2" charset="2"/>
              <a:buNone/>
            </a:pPr>
            <a:r>
              <a:rPr lang="fa-IR" altLang="fa-IR">
                <a:solidFill>
                  <a:srgbClr val="660033"/>
                </a:solidFill>
              </a:rPr>
              <a:t>8- </a:t>
            </a:r>
            <a:r>
              <a:rPr lang="fa-IR" altLang="fa-IR">
                <a:solidFill>
                  <a:schemeClr val="folHlink"/>
                </a:solidFill>
              </a:rPr>
              <a:t>مدت آشنایی یا نامزدی کمتر از شش ماه باشد و یا اینکه بیشتر از سه سال به طول انجامد.</a:t>
            </a:r>
            <a:endParaRPr lang="fa-IR" altLang="fa-IR">
              <a:solidFill>
                <a:srgbClr val="660033"/>
              </a:solidFill>
            </a:endParaRPr>
          </a:p>
          <a:p>
            <a:pPr algn="r">
              <a:buFont typeface="Wingdings" panose="05000000000000000000" pitchFamily="2" charset="2"/>
              <a:buNone/>
            </a:pPr>
            <a:r>
              <a:rPr lang="fa-IR" altLang="fa-IR">
                <a:solidFill>
                  <a:srgbClr val="660033"/>
                </a:solidFill>
              </a:rPr>
              <a:t>9- </a:t>
            </a:r>
            <a:r>
              <a:rPr lang="fa-IR" altLang="fa-IR">
                <a:solidFill>
                  <a:schemeClr val="folHlink"/>
                </a:solidFill>
              </a:rPr>
              <a:t>مراسم ازدواج بدون حضور خانواده یا دوستان فعلی انجام شود .</a:t>
            </a:r>
            <a:endParaRPr lang="fa-IR" altLang="fa-IR">
              <a:solidFill>
                <a:srgbClr val="660033"/>
              </a:solidFill>
            </a:endParaRPr>
          </a:p>
          <a:p>
            <a:pPr algn="r">
              <a:buFont typeface="Wingdings" panose="05000000000000000000" pitchFamily="2" charset="2"/>
              <a:buNone/>
            </a:pPr>
            <a:r>
              <a:rPr lang="fa-IR" altLang="fa-IR">
                <a:solidFill>
                  <a:srgbClr val="660033"/>
                </a:solidFill>
              </a:rPr>
              <a:t>10- </a:t>
            </a:r>
            <a:r>
              <a:rPr lang="fa-IR" altLang="fa-IR">
                <a:solidFill>
                  <a:schemeClr val="folHlink"/>
                </a:solidFill>
              </a:rPr>
              <a:t>زن ، قبل از ازدواج حامله شود یا در خلال سال اول ازدواج حامله شود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68313" y="981075"/>
            <a:ext cx="8229600" cy="5400675"/>
          </a:xfrm>
        </p:spPr>
        <p:txBody>
          <a:bodyPr/>
          <a:lstStyle/>
          <a:p>
            <a:pPr algn="r">
              <a:buFont typeface="Wingdings" panose="05000000000000000000" pitchFamily="2" charset="2"/>
              <a:buNone/>
            </a:pPr>
            <a:r>
              <a:rPr lang="fa-IR" altLang="fa-IR">
                <a:solidFill>
                  <a:srgbClr val="660033"/>
                </a:solidFill>
              </a:rPr>
              <a:t>11- </a:t>
            </a:r>
            <a:r>
              <a:rPr lang="fa-IR" altLang="fa-IR">
                <a:solidFill>
                  <a:schemeClr val="folHlink"/>
                </a:solidFill>
              </a:rPr>
              <a:t>همسران دوره کودکی یا نوجوانی خود را دوره ای ناشاد و بد محسوب کنند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12- </a:t>
            </a:r>
            <a:r>
              <a:rPr lang="fa-IR" altLang="fa-IR">
                <a:solidFill>
                  <a:schemeClr val="folHlink"/>
                </a:solidFill>
              </a:rPr>
              <a:t>همسران ، رابطه ضعیفی با خواهر و برادران و یا والدین خود داشته باشند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fa-IR" altLang="fa-IR">
                <a:solidFill>
                  <a:srgbClr val="660033"/>
                </a:solidFill>
              </a:rPr>
              <a:t>ملاکها و معیارهای ازدواج موفق   </a:t>
            </a:r>
            <a:endParaRPr lang="en-US" altLang="fa-IR">
              <a:solidFill>
                <a:srgbClr val="660033"/>
              </a:solidFill>
            </a:endParaRPr>
          </a:p>
        </p:txBody>
      </p:sp>
      <p:sp>
        <p:nvSpPr>
          <p:cNvPr id="67587" name="Rectangle 3"/>
          <p:cNvSpPr>
            <a:spLocks noGrp="1" noChangeArrowheads="1"/>
          </p:cNvSpPr>
          <p:nvPr>
            <p:ph type="body" idx="1"/>
          </p:nvPr>
        </p:nvSpPr>
        <p:spPr>
          <a:xfrm>
            <a:off x="457200" y="1989138"/>
            <a:ext cx="8229600" cy="4968875"/>
          </a:xfrm>
        </p:spPr>
        <p:txBody>
          <a:bodyPr/>
          <a:lstStyle/>
          <a:p>
            <a:pPr algn="r">
              <a:buFont typeface="Wingdings" panose="05000000000000000000" pitchFamily="2" charset="2"/>
              <a:buNone/>
            </a:pPr>
            <a:r>
              <a:rPr lang="fa-IR" altLang="fa-IR">
                <a:solidFill>
                  <a:srgbClr val="660033"/>
                </a:solidFill>
              </a:rPr>
              <a:t>1- </a:t>
            </a:r>
            <a:r>
              <a:rPr lang="fa-IR" altLang="fa-IR">
                <a:solidFill>
                  <a:schemeClr val="folHlink"/>
                </a:solidFill>
              </a:rPr>
              <a:t>قبل از ازدواج هر دو نفر باید مستقل و پخته باشند .</a:t>
            </a:r>
            <a:endParaRPr lang="fa-IR" altLang="fa-IR">
              <a:solidFill>
                <a:srgbClr val="660033"/>
              </a:solidFill>
            </a:endParaRPr>
          </a:p>
          <a:p>
            <a:pPr algn="r">
              <a:buFont typeface="Wingdings" panose="05000000000000000000" pitchFamily="2" charset="2"/>
              <a:buNone/>
            </a:pPr>
            <a:r>
              <a:rPr lang="fa-IR" altLang="fa-IR">
                <a:solidFill>
                  <a:srgbClr val="660033"/>
                </a:solidFill>
              </a:rPr>
              <a:t>2- </a:t>
            </a:r>
            <a:r>
              <a:rPr lang="fa-IR" altLang="fa-IR">
                <a:solidFill>
                  <a:schemeClr val="folHlink"/>
                </a:solidFill>
              </a:rPr>
              <a:t>هر دو نفر به همان اندازه که دیگری را دوست دارند خودشان را هم دوست داشته باشند .</a:t>
            </a:r>
            <a:endParaRPr lang="fa-IR" altLang="fa-IR">
              <a:solidFill>
                <a:srgbClr val="660033"/>
              </a:solidFill>
            </a:endParaRPr>
          </a:p>
          <a:p>
            <a:pPr algn="r">
              <a:buFont typeface="Wingdings" panose="05000000000000000000" pitchFamily="2" charset="2"/>
              <a:buNone/>
            </a:pPr>
            <a:r>
              <a:rPr lang="fa-IR" altLang="fa-IR">
                <a:solidFill>
                  <a:srgbClr val="660033"/>
                </a:solidFill>
              </a:rPr>
              <a:t>3- </a:t>
            </a:r>
            <a:r>
              <a:rPr lang="fa-IR" altLang="fa-IR">
                <a:solidFill>
                  <a:schemeClr val="folHlink"/>
                </a:solidFill>
              </a:rPr>
              <a:t>هر دو نفر بتوانند در تنهایی همانگونه لذت ببرند که وقتی با هم هستند .</a:t>
            </a:r>
            <a:endParaRPr lang="fa-IR" altLang="fa-IR">
              <a:solidFill>
                <a:srgbClr val="660033"/>
              </a:solidFill>
            </a:endParaRPr>
          </a:p>
          <a:p>
            <a:pPr algn="r">
              <a:buFont typeface="Wingdings" panose="05000000000000000000" pitchFamily="2" charset="2"/>
              <a:buNone/>
            </a:pPr>
            <a:r>
              <a:rPr lang="fa-IR" altLang="fa-IR">
                <a:solidFill>
                  <a:srgbClr val="660033"/>
                </a:solidFill>
              </a:rPr>
              <a:t>4- </a:t>
            </a:r>
            <a:r>
              <a:rPr lang="fa-IR" altLang="fa-IR">
                <a:solidFill>
                  <a:schemeClr val="folHlink"/>
                </a:solidFill>
              </a:rPr>
              <a:t>هر دو نفردر شغل و حرفه خود ثبات داشته باشند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457200" y="908050"/>
            <a:ext cx="8229600" cy="5222875"/>
          </a:xfrm>
        </p:spPr>
        <p:txBody>
          <a:bodyPr/>
          <a:lstStyle/>
          <a:p>
            <a:pPr algn="r">
              <a:buFont typeface="Wingdings" panose="05000000000000000000" pitchFamily="2" charset="2"/>
              <a:buNone/>
            </a:pPr>
            <a:r>
              <a:rPr lang="fa-IR" altLang="fa-IR">
                <a:solidFill>
                  <a:srgbClr val="660033"/>
                </a:solidFill>
              </a:rPr>
              <a:t>5- </a:t>
            </a:r>
            <a:r>
              <a:rPr lang="fa-IR" altLang="fa-IR">
                <a:solidFill>
                  <a:schemeClr val="folHlink"/>
                </a:solidFill>
              </a:rPr>
              <a:t>هر دو نفر از خود آگاه باشند و خود را بشناسند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6- </a:t>
            </a:r>
            <a:r>
              <a:rPr lang="fa-IR" altLang="fa-IR">
                <a:solidFill>
                  <a:schemeClr val="folHlink"/>
                </a:solidFill>
              </a:rPr>
              <a:t>هر دو نفر بتوانند خود را با جرأت و جسارت بیان کنند .</a:t>
            </a:r>
          </a:p>
          <a:p>
            <a:pPr algn="r">
              <a:buFont typeface="Wingdings" panose="05000000000000000000" pitchFamily="2" charset="2"/>
              <a:buNone/>
            </a:pPr>
            <a:endParaRPr lang="fa-IR" altLang="fa-IR">
              <a:solidFill>
                <a:srgbClr val="660033"/>
              </a:solidFill>
            </a:endParaRPr>
          </a:p>
          <a:p>
            <a:pPr algn="r">
              <a:buFont typeface="Wingdings" panose="05000000000000000000" pitchFamily="2" charset="2"/>
              <a:buNone/>
            </a:pPr>
            <a:r>
              <a:rPr lang="fa-IR" altLang="fa-IR">
                <a:solidFill>
                  <a:srgbClr val="660033"/>
                </a:solidFill>
              </a:rPr>
              <a:t>7- </a:t>
            </a:r>
            <a:r>
              <a:rPr lang="fa-IR" altLang="fa-IR">
                <a:solidFill>
                  <a:schemeClr val="folHlink"/>
                </a:solidFill>
              </a:rPr>
              <a:t>هر دو نفر سعی کنند که  خودخواه نباشند و خواسته های دیگریرا برآورده کنند .</a:t>
            </a:r>
            <a:endParaRPr lang="fa-IR" altLang="fa-IR">
              <a:solidFill>
                <a:srgbClr val="660033"/>
              </a:solidFill>
            </a:endParaRPr>
          </a:p>
          <a:p>
            <a:pPr algn="r">
              <a:buFont typeface="Wingdings" panose="05000000000000000000" pitchFamily="2" charset="2"/>
              <a:buNone/>
            </a:pP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250825" y="188913"/>
            <a:ext cx="8713788" cy="1295400"/>
          </a:xfrm>
        </p:spPr>
        <p:txBody>
          <a:bodyPr/>
          <a:lstStyle/>
          <a:p>
            <a:pPr algn="r"/>
            <a:r>
              <a:rPr lang="fa-IR" altLang="fa-IR" sz="4400" b="0">
                <a:solidFill>
                  <a:srgbClr val="000000"/>
                </a:solidFill>
                <a:effectLst>
                  <a:outerShdw blurRad="38100" dist="38100" dir="2700000" algn="tl">
                    <a:srgbClr val="FFFFFF"/>
                  </a:outerShdw>
                </a:effectLst>
                <a:cs typeface="B Mitra" panose="00000400000000000000" pitchFamily="2" charset="-78"/>
              </a:rPr>
              <a:t>انتخاب همسر :</a:t>
            </a:r>
            <a:endParaRPr lang="en-US" altLang="fa-IR" sz="4400" b="0">
              <a:solidFill>
                <a:srgbClr val="000000"/>
              </a:solidFill>
              <a:effectLst>
                <a:outerShdw blurRad="38100" dist="38100" dir="2700000" algn="tl">
                  <a:srgbClr val="FFFFFF"/>
                </a:outerShdw>
              </a:effectLst>
              <a:cs typeface="B Mitra" panose="00000400000000000000" pitchFamily="2" charset="-78"/>
            </a:endParaRPr>
          </a:p>
        </p:txBody>
      </p:sp>
      <p:sp>
        <p:nvSpPr>
          <p:cNvPr id="96259" name="Rectangle 3"/>
          <p:cNvSpPr>
            <a:spLocks noGrp="1" noChangeArrowheads="1"/>
          </p:cNvSpPr>
          <p:nvPr>
            <p:ph type="subTitle" idx="1"/>
          </p:nvPr>
        </p:nvSpPr>
        <p:spPr>
          <a:xfrm>
            <a:off x="-541338" y="954088"/>
            <a:ext cx="9390063" cy="5903912"/>
          </a:xfrm>
        </p:spPr>
        <p:txBody>
          <a:bodyPr/>
          <a:lstStyle/>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دلا نزد کسی بنشین که او از دل خبر دارد       </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				به زیر آن در ختی رو که او گل های تر دارد</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در این بازار عطاران مرو هر سو چو بیکاران    </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				به دکان کسی بنشین که در دکان شکر دارد</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تو را بر در نشاند او به طراری که می آیم      </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				تو منشین منتظر بر در که آن خانه دو در دارد</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نه هر کلکی شکر دارد، نه هر زیری زبر دارد </a:t>
            </a:r>
          </a:p>
          <a:p>
            <a:pPr>
              <a:lnSpc>
                <a:spcPct val="120000"/>
              </a:lnSpc>
            </a:pPr>
            <a:r>
              <a:rPr lang="fa-IR" altLang="fa-IR" sz="2700">
                <a:solidFill>
                  <a:srgbClr val="000000"/>
                </a:solidFill>
                <a:effectLst>
                  <a:outerShdw blurRad="38100" dist="38100" dir="2700000" algn="tl">
                    <a:srgbClr val="FFFFFF"/>
                  </a:outerShdw>
                </a:effectLst>
                <a:cs typeface="B Mitra" panose="00000400000000000000" pitchFamily="2" charset="-78"/>
              </a:rPr>
              <a:t>				نه هر چشمی نظر دارد نه هر بحری گوهر دارد</a:t>
            </a:r>
          </a:p>
          <a:p>
            <a:pPr>
              <a:lnSpc>
                <a:spcPct val="120000"/>
              </a:lnSpc>
            </a:pPr>
            <a:endParaRPr lang="fa-IR" altLang="fa-IR" sz="1500">
              <a:solidFill>
                <a:srgbClr val="000000"/>
              </a:solidFill>
              <a:effectLst>
                <a:outerShdw blurRad="38100" dist="38100" dir="2700000" algn="tl">
                  <a:srgbClr val="FFFFFF"/>
                </a:outerShdw>
              </a:effectLst>
              <a:cs typeface="B Mitra" panose="00000400000000000000" pitchFamily="2" charset="-78"/>
            </a:endParaRPr>
          </a:p>
          <a:p>
            <a:pPr>
              <a:lnSpc>
                <a:spcPct val="120000"/>
              </a:lnSpc>
            </a:pPr>
            <a:r>
              <a:rPr lang="fa-IR" altLang="fa-IR" sz="2300">
                <a:solidFill>
                  <a:srgbClr val="000000"/>
                </a:solidFill>
                <a:effectLst>
                  <a:outerShdw blurRad="38100" dist="38100" dir="2700000" algn="tl">
                    <a:srgbClr val="FFFFFF"/>
                  </a:outerShdw>
                </a:effectLst>
                <a:cs typeface="B Mitra" panose="00000400000000000000" pitchFamily="2" charset="-78"/>
              </a:rPr>
              <a:t>								کلیات شمس</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a:xfrm>
            <a:off x="457200" y="1698625"/>
            <a:ext cx="8229600" cy="3025775"/>
          </a:xfrm>
        </p:spPr>
        <p:txBody>
          <a:bodyPr/>
          <a:lstStyle/>
          <a:p>
            <a:r>
              <a:rPr lang="fa-IR" altLang="fa-IR">
                <a:solidFill>
                  <a:srgbClr val="660033"/>
                </a:solidFill>
              </a:rPr>
              <a:t>تنها زمانی می توانید فرد مناسبی را برای زندگی خود پیدا کنید که خودتان فرد مناسبی شده باشید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fa-IR" altLang="fa-IR">
                <a:solidFill>
                  <a:srgbClr val="660033"/>
                </a:solidFill>
              </a:rPr>
              <a:t>پیش بینی کننده های ازدواج موفق    </a:t>
            </a:r>
            <a:endParaRPr lang="en-US" altLang="fa-IR">
              <a:solidFill>
                <a:srgbClr val="660033"/>
              </a:solidFill>
            </a:endParaRPr>
          </a:p>
        </p:txBody>
      </p:sp>
      <p:sp>
        <p:nvSpPr>
          <p:cNvPr id="71683" name="Rectangle 3"/>
          <p:cNvSpPr>
            <a:spLocks noGrp="1" noChangeArrowheads="1"/>
          </p:cNvSpPr>
          <p:nvPr>
            <p:ph type="body" idx="1"/>
          </p:nvPr>
        </p:nvSpPr>
        <p:spPr>
          <a:xfrm>
            <a:off x="457200" y="1989138"/>
            <a:ext cx="8229600" cy="4392612"/>
          </a:xfrm>
        </p:spPr>
        <p:txBody>
          <a:bodyPr/>
          <a:lstStyle/>
          <a:p>
            <a:pPr algn="r">
              <a:buFont typeface="Wingdings" panose="05000000000000000000" pitchFamily="2" charset="2"/>
              <a:buNone/>
            </a:pPr>
            <a:r>
              <a:rPr lang="fa-IR" altLang="fa-IR">
                <a:solidFill>
                  <a:srgbClr val="660033"/>
                </a:solidFill>
              </a:rPr>
              <a:t>1- </a:t>
            </a:r>
            <a:r>
              <a:rPr lang="fa-IR" altLang="fa-IR">
                <a:solidFill>
                  <a:schemeClr val="folHlink"/>
                </a:solidFill>
              </a:rPr>
              <a:t>انتظارات واقع بینانه ای از چالشهای ازدواج دارند .</a:t>
            </a:r>
            <a:endParaRPr lang="fa-IR" altLang="fa-IR">
              <a:solidFill>
                <a:srgbClr val="660033"/>
              </a:solidFill>
            </a:endParaRPr>
          </a:p>
          <a:p>
            <a:pPr algn="r">
              <a:buFont typeface="Wingdings" panose="05000000000000000000" pitchFamily="2" charset="2"/>
              <a:buNone/>
            </a:pPr>
            <a:r>
              <a:rPr lang="fa-IR" altLang="fa-IR">
                <a:solidFill>
                  <a:srgbClr val="660033"/>
                </a:solidFill>
              </a:rPr>
              <a:t>2- </a:t>
            </a:r>
            <a:r>
              <a:rPr lang="fa-IR" altLang="fa-IR">
                <a:solidFill>
                  <a:schemeClr val="folHlink"/>
                </a:solidFill>
              </a:rPr>
              <a:t>خوب ارتباط برقرار می کنند .</a:t>
            </a:r>
            <a:endParaRPr lang="fa-IR" altLang="fa-IR">
              <a:solidFill>
                <a:srgbClr val="660033"/>
              </a:solidFill>
            </a:endParaRPr>
          </a:p>
          <a:p>
            <a:pPr algn="r">
              <a:buFont typeface="Wingdings" panose="05000000000000000000" pitchFamily="2" charset="2"/>
              <a:buNone/>
            </a:pPr>
            <a:r>
              <a:rPr lang="fa-IR" altLang="fa-IR">
                <a:solidFill>
                  <a:srgbClr val="660033"/>
                </a:solidFill>
              </a:rPr>
              <a:t>3- </a:t>
            </a:r>
            <a:r>
              <a:rPr lang="fa-IR" altLang="fa-IR">
                <a:solidFill>
                  <a:schemeClr val="folHlink"/>
                </a:solidFill>
              </a:rPr>
              <a:t>تعارضها را به صورت مناسب حل می کنند .</a:t>
            </a:r>
            <a:endParaRPr lang="fa-IR" altLang="fa-IR">
              <a:solidFill>
                <a:srgbClr val="660033"/>
              </a:solidFill>
            </a:endParaRPr>
          </a:p>
          <a:p>
            <a:pPr algn="r">
              <a:buFont typeface="Wingdings" panose="05000000000000000000" pitchFamily="2" charset="2"/>
              <a:buNone/>
            </a:pPr>
            <a:r>
              <a:rPr lang="fa-IR" altLang="fa-IR">
                <a:solidFill>
                  <a:srgbClr val="660033"/>
                </a:solidFill>
              </a:rPr>
              <a:t>4- </a:t>
            </a:r>
            <a:r>
              <a:rPr lang="fa-IR" altLang="fa-IR">
                <a:solidFill>
                  <a:schemeClr val="folHlink"/>
                </a:solidFill>
              </a:rPr>
              <a:t>احساس خوبی از شخصیت همسر خود دارند .</a:t>
            </a:r>
            <a:endParaRPr lang="fa-IR" altLang="fa-IR">
              <a:solidFill>
                <a:srgbClr val="660033"/>
              </a:solidFill>
            </a:endParaRPr>
          </a:p>
          <a:p>
            <a:pPr algn="r">
              <a:buFont typeface="Wingdings" panose="05000000000000000000" pitchFamily="2" charset="2"/>
              <a:buNone/>
            </a:pPr>
            <a:r>
              <a:rPr lang="fa-IR" altLang="fa-IR">
                <a:solidFill>
                  <a:srgbClr val="660033"/>
                </a:solidFill>
              </a:rPr>
              <a:t>5- </a:t>
            </a:r>
            <a:r>
              <a:rPr lang="fa-IR" altLang="fa-IR">
                <a:solidFill>
                  <a:schemeClr val="folHlink"/>
                </a:solidFill>
              </a:rPr>
              <a:t>بر سر ارزشهای اخلاقی و مذهبی با یکدیگر توافق دارند.</a:t>
            </a:r>
            <a:endParaRPr lang="fa-IR" altLang="fa-IR">
              <a:solidFill>
                <a:srgbClr val="660033"/>
              </a:solidFill>
            </a:endParaRPr>
          </a:p>
          <a:p>
            <a:pPr algn="r">
              <a:buFont typeface="Wingdings" panose="05000000000000000000" pitchFamily="2" charset="2"/>
              <a:buNone/>
            </a:pPr>
            <a:r>
              <a:rPr lang="fa-IR" altLang="fa-IR">
                <a:solidFill>
                  <a:srgbClr val="660033"/>
                </a:solidFill>
              </a:rPr>
              <a:t>6- </a:t>
            </a:r>
            <a:r>
              <a:rPr lang="fa-IR" altLang="fa-IR">
                <a:solidFill>
                  <a:schemeClr val="folHlink"/>
                </a:solidFill>
              </a:rPr>
              <a:t>نقش برابر در روابط با هم دارند .</a:t>
            </a:r>
            <a:endParaRPr lang="fa-IR" altLang="fa-IR">
              <a:solidFill>
                <a:srgbClr val="660033"/>
              </a:solidFill>
            </a:endParaRPr>
          </a:p>
          <a:p>
            <a:pPr algn="r">
              <a:buFont typeface="Wingdings" panose="05000000000000000000" pitchFamily="2" charset="2"/>
              <a:buNone/>
            </a:pP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fa-IR" altLang="fa-IR">
                <a:solidFill>
                  <a:srgbClr val="660033"/>
                </a:solidFill>
              </a:rPr>
              <a:t>تفاهم</a:t>
            </a:r>
            <a:endParaRPr lang="en-US" altLang="fa-IR">
              <a:solidFill>
                <a:srgbClr val="660033"/>
              </a:solidFill>
            </a:endParaRPr>
          </a:p>
        </p:txBody>
      </p:sp>
      <p:sp>
        <p:nvSpPr>
          <p:cNvPr id="72707" name="Rectangle 3"/>
          <p:cNvSpPr>
            <a:spLocks noGrp="1" noChangeArrowheads="1"/>
          </p:cNvSpPr>
          <p:nvPr>
            <p:ph type="body" idx="1"/>
          </p:nvPr>
        </p:nvSpPr>
        <p:spPr>
          <a:xfrm>
            <a:off x="457200" y="1600200"/>
            <a:ext cx="8229600" cy="4852988"/>
          </a:xfrm>
        </p:spPr>
        <p:txBody>
          <a:bodyPr/>
          <a:lstStyle/>
          <a:p>
            <a:pPr algn="r">
              <a:buFont typeface="Wingdings" panose="05000000000000000000" pitchFamily="2" charset="2"/>
              <a:buNone/>
            </a:pPr>
            <a:r>
              <a:rPr lang="fa-IR" altLang="fa-IR">
                <a:solidFill>
                  <a:schemeClr val="folHlink"/>
                </a:solidFill>
              </a:rPr>
              <a:t>تفاهم</a:t>
            </a:r>
            <a:r>
              <a:rPr lang="fa-IR" altLang="fa-IR">
                <a:solidFill>
                  <a:srgbClr val="660033"/>
                </a:solidFill>
              </a:rPr>
              <a:t> </a:t>
            </a:r>
            <a:r>
              <a:rPr lang="fa-IR" altLang="fa-IR">
                <a:solidFill>
                  <a:schemeClr val="folHlink"/>
                </a:solidFill>
              </a:rPr>
              <a:t>به معنای مقصود یکدیگر را فهمیدن و درک کردن مطلب همدیگر است .</a:t>
            </a:r>
          </a:p>
          <a:p>
            <a:pPr algn="r">
              <a:buFont typeface="Wingdings" panose="05000000000000000000" pitchFamily="2" charset="2"/>
              <a:buNone/>
            </a:pPr>
            <a:endParaRPr lang="fa-IR" altLang="fa-IR">
              <a:solidFill>
                <a:schemeClr val="folHlink"/>
              </a:solidFill>
            </a:endParaRPr>
          </a:p>
          <a:p>
            <a:pPr algn="r">
              <a:buFont typeface="Wingdings" panose="05000000000000000000" pitchFamily="2" charset="2"/>
              <a:buNone/>
            </a:pPr>
            <a:r>
              <a:rPr lang="fa-IR" altLang="fa-IR">
                <a:solidFill>
                  <a:schemeClr val="folHlink"/>
                </a:solidFill>
              </a:rPr>
              <a:t>از آنجا که ازدواج حوزه ای از ازدواج است با متغیرهای متعدد ، وقتی همسران در مورد هر کدام از این متغیرها فهم نزدیک به هم داشته باشند می توانیم بگوییم که در مورد آن مطلب باهم تفاهم دارند.</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fa-IR" altLang="fa-IR">
                <a:solidFill>
                  <a:srgbClr val="660033"/>
                </a:solidFill>
              </a:rPr>
              <a:t>مهمترین متغیرها در یک ازدواج</a:t>
            </a:r>
            <a:endParaRPr lang="en-US" altLang="fa-IR">
              <a:solidFill>
                <a:srgbClr val="660033"/>
              </a:solidFill>
            </a:endParaRPr>
          </a:p>
        </p:txBody>
      </p:sp>
      <p:sp>
        <p:nvSpPr>
          <p:cNvPr id="73731" name="Rectangle 3"/>
          <p:cNvSpPr>
            <a:spLocks noGrp="1" noChangeArrowheads="1"/>
          </p:cNvSpPr>
          <p:nvPr>
            <p:ph type="body" idx="1"/>
          </p:nvPr>
        </p:nvSpPr>
        <p:spPr>
          <a:xfrm>
            <a:off x="457200" y="1706563"/>
            <a:ext cx="8229600" cy="4530725"/>
          </a:xfrm>
        </p:spPr>
        <p:txBody>
          <a:bodyPr/>
          <a:lstStyle/>
          <a:p>
            <a:pPr algn="r">
              <a:buFont typeface="Wingdings" panose="05000000000000000000" pitchFamily="2" charset="2"/>
              <a:buNone/>
            </a:pPr>
            <a:r>
              <a:rPr lang="fa-IR" altLang="fa-IR">
                <a:solidFill>
                  <a:schemeClr val="folHlink"/>
                </a:solidFill>
              </a:rPr>
              <a:t>ظاهر </a:t>
            </a:r>
            <a:r>
              <a:rPr lang="ar-SA" altLang="fa-IR">
                <a:solidFill>
                  <a:schemeClr val="folHlink"/>
                </a:solidFill>
              </a:rPr>
              <a:t>–</a:t>
            </a:r>
            <a:r>
              <a:rPr lang="fa-IR" altLang="fa-IR">
                <a:solidFill>
                  <a:schemeClr val="folHlink"/>
                </a:solidFill>
              </a:rPr>
              <a:t> شخصیت </a:t>
            </a:r>
            <a:r>
              <a:rPr lang="ar-SA" altLang="fa-IR">
                <a:solidFill>
                  <a:schemeClr val="folHlink"/>
                </a:solidFill>
              </a:rPr>
              <a:t>–</a:t>
            </a:r>
            <a:r>
              <a:rPr lang="fa-IR" altLang="fa-IR">
                <a:solidFill>
                  <a:schemeClr val="folHlink"/>
                </a:solidFill>
              </a:rPr>
              <a:t> انتظار از ازدواج </a:t>
            </a:r>
            <a:r>
              <a:rPr lang="ar-SA" altLang="fa-IR">
                <a:solidFill>
                  <a:schemeClr val="folHlink"/>
                </a:solidFill>
              </a:rPr>
              <a:t>–</a:t>
            </a:r>
            <a:r>
              <a:rPr lang="fa-IR" altLang="fa-IR">
                <a:solidFill>
                  <a:schemeClr val="folHlink"/>
                </a:solidFill>
              </a:rPr>
              <a:t> ارتباط صمیمانه با همسر </a:t>
            </a:r>
            <a:r>
              <a:rPr lang="ar-SA" altLang="fa-IR">
                <a:solidFill>
                  <a:schemeClr val="folHlink"/>
                </a:solidFill>
              </a:rPr>
              <a:t>–</a:t>
            </a:r>
            <a:r>
              <a:rPr lang="fa-IR" altLang="fa-IR">
                <a:solidFill>
                  <a:schemeClr val="folHlink"/>
                </a:solidFill>
              </a:rPr>
              <a:t> ارتباط با دیگران </a:t>
            </a:r>
            <a:r>
              <a:rPr lang="ar-SA" altLang="fa-IR">
                <a:solidFill>
                  <a:schemeClr val="folHlink"/>
                </a:solidFill>
              </a:rPr>
              <a:t>–</a:t>
            </a:r>
            <a:r>
              <a:rPr lang="fa-IR" altLang="fa-IR">
                <a:solidFill>
                  <a:schemeClr val="folHlink"/>
                </a:solidFill>
              </a:rPr>
              <a:t> حل تعارض </a:t>
            </a:r>
            <a:r>
              <a:rPr lang="ar-SA" altLang="fa-IR">
                <a:solidFill>
                  <a:schemeClr val="folHlink"/>
                </a:solidFill>
              </a:rPr>
              <a:t>–</a:t>
            </a:r>
            <a:r>
              <a:rPr lang="fa-IR" altLang="fa-IR">
                <a:solidFill>
                  <a:schemeClr val="folHlink"/>
                </a:solidFill>
              </a:rPr>
              <a:t> خانواده خود و خانواده همسر </a:t>
            </a:r>
            <a:r>
              <a:rPr lang="ar-SA" altLang="fa-IR">
                <a:solidFill>
                  <a:schemeClr val="folHlink"/>
                </a:solidFill>
              </a:rPr>
              <a:t>–</a:t>
            </a:r>
            <a:r>
              <a:rPr lang="fa-IR" altLang="fa-IR">
                <a:solidFill>
                  <a:schemeClr val="folHlink"/>
                </a:solidFill>
              </a:rPr>
              <a:t> دوستان </a:t>
            </a:r>
            <a:r>
              <a:rPr lang="ar-SA" altLang="fa-IR">
                <a:solidFill>
                  <a:schemeClr val="folHlink"/>
                </a:solidFill>
              </a:rPr>
              <a:t>–</a:t>
            </a:r>
            <a:r>
              <a:rPr lang="fa-IR" altLang="fa-IR">
                <a:solidFill>
                  <a:schemeClr val="folHlink"/>
                </a:solidFill>
              </a:rPr>
              <a:t> پول و مسائل مالی </a:t>
            </a:r>
            <a:r>
              <a:rPr lang="ar-SA" altLang="fa-IR">
                <a:solidFill>
                  <a:schemeClr val="folHlink"/>
                </a:solidFill>
              </a:rPr>
              <a:t>–</a:t>
            </a:r>
            <a:r>
              <a:rPr lang="fa-IR" altLang="fa-IR">
                <a:solidFill>
                  <a:schemeClr val="folHlink"/>
                </a:solidFill>
              </a:rPr>
              <a:t> اهداف </a:t>
            </a:r>
            <a:r>
              <a:rPr lang="ar-SA" altLang="fa-IR">
                <a:solidFill>
                  <a:schemeClr val="folHlink"/>
                </a:solidFill>
              </a:rPr>
              <a:t>–</a:t>
            </a:r>
            <a:r>
              <a:rPr lang="fa-IR" altLang="fa-IR">
                <a:solidFill>
                  <a:schemeClr val="folHlink"/>
                </a:solidFill>
              </a:rPr>
              <a:t> باورهای مذهبی </a:t>
            </a:r>
            <a:r>
              <a:rPr lang="ar-SA" altLang="fa-IR">
                <a:solidFill>
                  <a:schemeClr val="folHlink"/>
                </a:solidFill>
              </a:rPr>
              <a:t>–</a:t>
            </a:r>
            <a:r>
              <a:rPr lang="fa-IR" altLang="fa-IR">
                <a:solidFill>
                  <a:schemeClr val="folHlink"/>
                </a:solidFill>
              </a:rPr>
              <a:t> فعالیتهای لذت بخش و مورد علاقه </a:t>
            </a:r>
            <a:r>
              <a:rPr lang="ar-SA" altLang="fa-IR">
                <a:solidFill>
                  <a:schemeClr val="folHlink"/>
                </a:solidFill>
              </a:rPr>
              <a:t>–</a:t>
            </a:r>
            <a:r>
              <a:rPr lang="fa-IR" altLang="fa-IR">
                <a:solidFill>
                  <a:schemeClr val="folHlink"/>
                </a:solidFill>
              </a:rPr>
              <a:t> ارتباط جنسی </a:t>
            </a:r>
            <a:r>
              <a:rPr lang="ar-SA" altLang="fa-IR">
                <a:solidFill>
                  <a:schemeClr val="folHlink"/>
                </a:solidFill>
              </a:rPr>
              <a:t>–</a:t>
            </a:r>
            <a:r>
              <a:rPr lang="fa-IR" altLang="fa-IR">
                <a:solidFill>
                  <a:schemeClr val="folHlink"/>
                </a:solidFill>
              </a:rPr>
              <a:t> فرزند و فرزند پروری </a:t>
            </a:r>
            <a:r>
              <a:rPr lang="ar-SA" altLang="fa-IR">
                <a:solidFill>
                  <a:schemeClr val="folHlink"/>
                </a:solidFill>
              </a:rPr>
              <a:t>–</a:t>
            </a:r>
            <a:r>
              <a:rPr lang="fa-IR" altLang="fa-IR">
                <a:solidFill>
                  <a:schemeClr val="folHlink"/>
                </a:solidFill>
              </a:rPr>
              <a:t> نقش زن و مرد  رشد شخصی </a:t>
            </a:r>
            <a:r>
              <a:rPr lang="ar-SA" altLang="fa-IR">
                <a:solidFill>
                  <a:schemeClr val="folHlink"/>
                </a:solidFill>
              </a:rPr>
              <a:t>–</a:t>
            </a:r>
            <a:r>
              <a:rPr lang="fa-IR" altLang="fa-IR">
                <a:solidFill>
                  <a:schemeClr val="folHlink"/>
                </a:solidFill>
              </a:rPr>
              <a:t> وضعیت فکری و عقلانی </a:t>
            </a:r>
            <a:r>
              <a:rPr lang="ar-SA" altLang="fa-IR">
                <a:solidFill>
                  <a:schemeClr val="folHlink"/>
                </a:solidFill>
              </a:rPr>
              <a:t>–</a:t>
            </a:r>
            <a:r>
              <a:rPr lang="fa-IR" altLang="fa-IR">
                <a:solidFill>
                  <a:schemeClr val="folHlink"/>
                </a:solidFill>
              </a:rPr>
              <a:t> بیان خواسته ها و هیجانات </a:t>
            </a:r>
            <a:endParaRPr lang="en-US" altLang="fa-IR">
              <a:solidFill>
                <a:schemeClr val="folHlink"/>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630238"/>
            <a:ext cx="8229600" cy="1143000"/>
          </a:xfrm>
        </p:spPr>
        <p:txBody>
          <a:bodyPr/>
          <a:lstStyle/>
          <a:p>
            <a:r>
              <a:rPr lang="fa-IR" altLang="fa-IR" sz="4000">
                <a:solidFill>
                  <a:srgbClr val="660033"/>
                </a:solidFill>
              </a:rPr>
              <a:t>فردی را برای همسری خود انتخاب کنید که :</a:t>
            </a:r>
            <a:endParaRPr lang="en-US" altLang="fa-IR" sz="4000">
              <a:solidFill>
                <a:srgbClr val="660033"/>
              </a:solidFill>
            </a:endParaRPr>
          </a:p>
        </p:txBody>
      </p:sp>
      <p:sp>
        <p:nvSpPr>
          <p:cNvPr id="74757" name="Rectangle 5"/>
          <p:cNvSpPr>
            <a:spLocks noGrp="1" noChangeArrowheads="1"/>
          </p:cNvSpPr>
          <p:nvPr>
            <p:ph type="body" idx="1"/>
          </p:nvPr>
        </p:nvSpPr>
        <p:spPr>
          <a:xfrm>
            <a:off x="457200" y="2282825"/>
            <a:ext cx="8229600" cy="3954463"/>
          </a:xfrm>
        </p:spPr>
        <p:txBody>
          <a:bodyPr/>
          <a:lstStyle/>
          <a:p>
            <a:pPr algn="r">
              <a:buFontTx/>
              <a:buChar char="-"/>
            </a:pPr>
            <a:r>
              <a:rPr lang="fa-IR" altLang="fa-IR">
                <a:solidFill>
                  <a:schemeClr val="folHlink"/>
                </a:solidFill>
              </a:rPr>
              <a:t>اگر با او ازدواج هم نکنید همانند بهترین دوست صمیمی شما باشد .</a:t>
            </a:r>
            <a:endParaRPr lang="fa-IR" altLang="fa-IR">
              <a:solidFill>
                <a:srgbClr val="660033"/>
              </a:solidFill>
            </a:endParaRPr>
          </a:p>
          <a:p>
            <a:pPr algn="r">
              <a:buFont typeface="Wingdings" panose="05000000000000000000" pitchFamily="2" charset="2"/>
              <a:buNone/>
            </a:pPr>
            <a:r>
              <a:rPr lang="fa-IR" altLang="fa-IR">
                <a:solidFill>
                  <a:srgbClr val="660033"/>
                </a:solidFill>
              </a:rPr>
              <a:t>- </a:t>
            </a:r>
            <a:r>
              <a:rPr lang="fa-IR" altLang="fa-IR">
                <a:solidFill>
                  <a:schemeClr val="folHlink"/>
                </a:solidFill>
              </a:rPr>
              <a:t>بخواهید از او فرزندی داشته باشید .</a:t>
            </a:r>
            <a:endParaRPr lang="fa-IR" altLang="fa-IR">
              <a:solidFill>
                <a:srgbClr val="660033"/>
              </a:solidFill>
            </a:endParaRPr>
          </a:p>
          <a:p>
            <a:pPr algn="r">
              <a:buFont typeface="Wingdings" panose="05000000000000000000" pitchFamily="2" charset="2"/>
              <a:buNone/>
            </a:pPr>
            <a:r>
              <a:rPr lang="fa-IR" altLang="fa-IR">
                <a:solidFill>
                  <a:srgbClr val="660033"/>
                </a:solidFill>
              </a:rPr>
              <a:t>- </a:t>
            </a:r>
            <a:r>
              <a:rPr lang="fa-IR" altLang="fa-IR">
                <a:solidFill>
                  <a:schemeClr val="folHlink"/>
                </a:solidFill>
              </a:rPr>
              <a:t>از اینکه شبیه به او شوید احساس بدی نداشته باشید .</a:t>
            </a:r>
            <a:endParaRPr lang="fa-IR" altLang="fa-IR">
              <a:solidFill>
                <a:srgbClr val="660033"/>
              </a:solidFill>
            </a:endParaRPr>
          </a:p>
          <a:p>
            <a:pPr algn="r">
              <a:buFont typeface="Wingdings" panose="05000000000000000000" pitchFamily="2" charset="2"/>
              <a:buNone/>
            </a:pPr>
            <a:r>
              <a:rPr lang="fa-IR" altLang="fa-IR">
                <a:solidFill>
                  <a:srgbClr val="660033"/>
                </a:solidFill>
              </a:rPr>
              <a:t>- </a:t>
            </a:r>
            <a:r>
              <a:rPr lang="fa-IR" altLang="fa-IR">
                <a:solidFill>
                  <a:schemeClr val="folHlink"/>
                </a:solidFill>
              </a:rPr>
              <a:t>او را همانگونه که هست ، بدون هیچ تغییری بپذیرید .</a:t>
            </a:r>
            <a:endParaRPr lang="en-US" altLang="fa-IR">
              <a:solidFill>
                <a:srgbClr val="660033"/>
              </a:solidFill>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90116" name="Picture 4" descr="620008"/>
          <p:cNvPicPr>
            <a:picLocks noGrp="1" noChangeAspect="1" noChangeArrowheads="1"/>
          </p:cNvPicPr>
          <p:nvPr>
            <p:ph/>
          </p:nvPr>
        </p:nvPicPr>
        <p:blipFill>
          <a:blip r:embed="rId2">
            <a:lum bright="12000"/>
            <a:extLst>
              <a:ext uri="{28A0092B-C50C-407E-A947-70E740481C1C}">
                <a14:useLocalDpi xmlns:a14="http://schemas.microsoft.com/office/drawing/2010/main" val="0"/>
              </a:ext>
            </a:extLst>
          </a:blip>
          <a:srcRect/>
          <a:stretch>
            <a:fillRect/>
          </a:stretch>
        </p:blipFill>
        <p:spPr>
          <a:xfrm>
            <a:off x="0" y="0"/>
            <a:ext cx="9180513"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0120" name="WordArt 8"/>
          <p:cNvSpPr>
            <a:spLocks noChangeArrowheads="1" noChangeShapeType="1" noTextEdit="1"/>
          </p:cNvSpPr>
          <p:nvPr/>
        </p:nvSpPr>
        <p:spPr bwMode="auto">
          <a:xfrm>
            <a:off x="4140200" y="2565400"/>
            <a:ext cx="4679950" cy="935038"/>
          </a:xfrm>
          <a:prstGeom prst="rect">
            <a:avLst/>
          </a:prstGeom>
        </p:spPr>
        <p:txBody>
          <a:bodyPr wrap="none" fromWordArt="1">
            <a:prstTxWarp prst="textPlain">
              <a:avLst>
                <a:gd name="adj" fmla="val 50000"/>
              </a:avLst>
            </a:prstTxWarp>
          </a:bodyPr>
          <a:lstStyle/>
          <a:p>
            <a:pPr rtl="1"/>
            <a:r>
              <a:rPr lang="fa-IR" sz="1800" kern="10">
                <a:ln w="19050">
                  <a:solidFill>
                    <a:srgbClr val="99CCFF"/>
                  </a:solidFill>
                  <a:round/>
                  <a:headEnd/>
                  <a:tailEnd/>
                </a:ln>
                <a:solidFill>
                  <a:srgbClr val="0066CC"/>
                </a:solidFill>
                <a:effectLst>
                  <a:outerShdw dist="35921" dir="2700000" algn="ctr" rotWithShape="0">
                    <a:srgbClr val="990000"/>
                  </a:outerShdw>
                </a:effectLst>
                <a:latin typeface="Nazanin"/>
              </a:rPr>
              <a:t>زانکه گوی عشق نتوان زد به چوگان ، هوس</a:t>
            </a:r>
          </a:p>
        </p:txBody>
      </p:sp>
      <p:sp>
        <p:nvSpPr>
          <p:cNvPr id="90122" name="WordArt 10"/>
          <p:cNvSpPr>
            <a:spLocks noChangeArrowheads="1" noChangeShapeType="1" noTextEdit="1"/>
          </p:cNvSpPr>
          <p:nvPr/>
        </p:nvSpPr>
        <p:spPr bwMode="auto">
          <a:xfrm>
            <a:off x="4284663" y="549275"/>
            <a:ext cx="4537075" cy="935038"/>
          </a:xfrm>
          <a:prstGeom prst="rect">
            <a:avLst/>
          </a:prstGeom>
        </p:spPr>
        <p:txBody>
          <a:bodyPr wrap="none" fromWordArt="1">
            <a:prstTxWarp prst="textPlain">
              <a:avLst>
                <a:gd name="adj" fmla="val 50000"/>
              </a:avLst>
            </a:prstTxWarp>
          </a:bodyPr>
          <a:lstStyle/>
          <a:p>
            <a:pPr rtl="1"/>
            <a:r>
              <a:rPr lang="fa-IR" sz="1800" kern="10">
                <a:ln w="19050">
                  <a:solidFill>
                    <a:srgbClr val="99CCFF"/>
                  </a:solidFill>
                  <a:round/>
                  <a:headEnd/>
                  <a:tailEnd/>
                </a:ln>
                <a:solidFill>
                  <a:srgbClr val="0066CC"/>
                </a:solidFill>
                <a:effectLst>
                  <a:outerShdw dist="35921" dir="2700000" algn="ctr" rotWithShape="0">
                    <a:srgbClr val="990000"/>
                  </a:outerShdw>
                </a:effectLst>
                <a:latin typeface="Nazanin"/>
              </a:rPr>
              <a:t>عشقبازی کار بازی نيست ای دل سر بباز</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subTitle" idx="1"/>
          </p:nvPr>
        </p:nvSpPr>
        <p:spPr>
          <a:xfrm>
            <a:off x="7938" y="620713"/>
            <a:ext cx="8956675" cy="5975350"/>
          </a:xfrm>
        </p:spPr>
        <p:txBody>
          <a:bodyPr/>
          <a:lstStyle/>
          <a:p>
            <a:pPr>
              <a:lnSpc>
                <a:spcPct val="160000"/>
              </a:lnSpc>
            </a:pPr>
            <a:r>
              <a:rPr lang="fa-IR" altLang="fa-IR" sz="3000">
                <a:solidFill>
                  <a:srgbClr val="000000"/>
                </a:solidFill>
                <a:effectLst>
                  <a:outerShdw blurRad="38100" dist="38100" dir="2700000" algn="tl">
                    <a:srgbClr val="FFFFFF"/>
                  </a:outerShdw>
                </a:effectLst>
                <a:cs typeface="B Mitra" panose="00000400000000000000" pitchFamily="2" charset="-78"/>
              </a:rPr>
              <a:t>سر جمع کیفیتهای ویژه مرد و زن قبل از ازواج و ماهیت ترکیب آن دو با هم محصول ازدواج را می سازد برای روشن شدن بیشتر به مثالهای عملی زیر توجه کنید</a:t>
            </a:r>
          </a:p>
          <a:p>
            <a:pPr>
              <a:lnSpc>
                <a:spcPct val="160000"/>
              </a:lnSpc>
            </a:pPr>
            <a:r>
              <a:rPr lang="fa-IR" altLang="fa-IR" sz="3000">
                <a:solidFill>
                  <a:srgbClr val="000000"/>
                </a:solidFill>
                <a:effectLst>
                  <a:outerShdw blurRad="38100" dist="38100" dir="2700000" algn="tl">
                    <a:srgbClr val="FFFFFF"/>
                  </a:outerShdw>
                </a:effectLst>
                <a:cs typeface="B Mitra" panose="00000400000000000000" pitchFamily="2" charset="-78"/>
              </a:rPr>
              <a:t>* می دانیم اکسیژن (هوا) و آهن هر کدام به تنهایی عنصر با ارزش و گرانبهایی است. اولی مایه حیات و دومی طلای سخت است. اما وقتی این دو عتصر در مجاورت رطوبت (آب) قرار می گیرند با هم ترکیب شده و زنگ آهن را که ماده ای است متخلخل به رنگ قهوه ای تشکیل می دهند. به این عمل اکسیداسیون با پدیده آهن خوردگی می گوییم. زنگ آهن یا اکسید آهن محصول بی ارزشی است.</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subTitle" idx="1"/>
          </p:nvPr>
        </p:nvSpPr>
        <p:spPr>
          <a:xfrm>
            <a:off x="7938" y="404813"/>
            <a:ext cx="8956675" cy="4895850"/>
          </a:xfrm>
        </p:spPr>
        <p:txBody>
          <a:bodyPr/>
          <a:lstStyle/>
          <a:p>
            <a:pPr>
              <a:lnSpc>
                <a:spcPct val="160000"/>
              </a:lnSpc>
            </a:pPr>
            <a:endParaRPr lang="fa-IR" altLang="fa-IR">
              <a:solidFill>
                <a:srgbClr val="000000"/>
              </a:solidFill>
              <a:effectLst>
                <a:outerShdw blurRad="38100" dist="38100" dir="2700000" algn="tl">
                  <a:srgbClr val="FFFFFF"/>
                </a:outerShdw>
              </a:effectLst>
              <a:cs typeface="B Mitra" panose="00000400000000000000" pitchFamily="2" charset="-78"/>
            </a:endParaRPr>
          </a:p>
          <a:p>
            <a:pPr>
              <a:lnSpc>
                <a:spcPct val="160000"/>
              </a:lnSpc>
            </a:pPr>
            <a:r>
              <a:rPr lang="fa-IR" altLang="fa-IR">
                <a:solidFill>
                  <a:srgbClr val="000000"/>
                </a:solidFill>
                <a:effectLst>
                  <a:outerShdw blurRad="38100" dist="38100" dir="2700000" algn="tl">
                    <a:srgbClr val="FFFFFF"/>
                  </a:outerShdw>
                </a:effectLst>
                <a:cs typeface="B Mitra" panose="00000400000000000000" pitchFamily="2" charset="-78"/>
              </a:rPr>
              <a:t>زن و مرد حکم دو عنصر فوق الذکر را دارند که هر کدام به تنهایی می توانند انسان های خوب و جالبی باشند اما بر اثر عدم هماهنگی شخصیتی در ترکیب (ازدواج) محصول (زوج) بی ارزشی مثل زنگ اهن را تشکیل می دهند .</a:t>
            </a:r>
          </a:p>
          <a:p>
            <a:pPr algn="r">
              <a:lnSpc>
                <a:spcPct val="160000"/>
              </a:lnSpc>
            </a:pPr>
            <a:r>
              <a:rPr lang="fa-IR" altLang="fa-IR" sz="2000">
                <a:solidFill>
                  <a:srgbClr val="000000"/>
                </a:solidFill>
                <a:effectLst>
                  <a:outerShdw blurRad="38100" dist="38100" dir="2700000" algn="tl">
                    <a:srgbClr val="FFFFFF"/>
                  </a:outerShdw>
                </a:effectLst>
                <a:cs typeface="B Titr" panose="00000700000000000000" pitchFamily="2" charset="-78"/>
              </a:rPr>
              <a:t>           رابطه زناشويي بيمارگونه ( زوج نامتناسب )   		شرايط خاص+زن+مرد</a:t>
            </a:r>
          </a:p>
          <a:p>
            <a:pPr>
              <a:lnSpc>
                <a:spcPct val="160000"/>
              </a:lnSpc>
            </a:pPr>
            <a:r>
              <a:rPr lang="fa-IR" altLang="fa-IR">
                <a:solidFill>
                  <a:srgbClr val="000000"/>
                </a:solidFill>
                <a:effectLst>
                  <a:outerShdw blurRad="38100" dist="38100" dir="2700000" algn="tl">
                    <a:srgbClr val="FFFFFF"/>
                  </a:outerShdw>
                </a:effectLst>
                <a:cs typeface="B Mitra" panose="00000400000000000000" pitchFamily="2" charset="-78"/>
              </a:rPr>
              <a:t>شرایط خاص زندگی زناشویی من جمله: دخالت اطرافیان، فرهنگ جامعه ... همان حالت هماهنگ کننده رطوبی در فرمول فوق الذکر را دارند</a:t>
            </a:r>
          </a:p>
        </p:txBody>
      </p:sp>
      <p:sp>
        <p:nvSpPr>
          <p:cNvPr id="98307" name="Rectangle 3"/>
          <p:cNvSpPr>
            <a:spLocks noGrp="1" noChangeArrowheads="1"/>
          </p:cNvSpPr>
          <p:nvPr>
            <p:ph type="ctrTitle"/>
          </p:nvPr>
        </p:nvSpPr>
        <p:spPr>
          <a:xfrm>
            <a:off x="250825" y="188913"/>
            <a:ext cx="8713788" cy="1295400"/>
          </a:xfrm>
          <a:noFill/>
          <a:ln/>
        </p:spPr>
        <p:txBody>
          <a:bodyPr/>
          <a:lstStyle/>
          <a:p>
            <a:pPr algn="r"/>
            <a:r>
              <a:rPr lang="fa-IR" altLang="fa-IR" sz="4800" b="0">
                <a:cs typeface="B Mitra" panose="00000400000000000000" pitchFamily="2" charset="-78"/>
              </a:rPr>
              <a:t>نتیجه :</a:t>
            </a:r>
            <a:endParaRPr lang="en-US" altLang="fa-IR" sz="4800" b="0">
              <a:cs typeface="B Mitra" panose="00000400000000000000" pitchFamily="2" charset="-78"/>
            </a:endParaRPr>
          </a:p>
        </p:txBody>
      </p:sp>
      <p:sp>
        <p:nvSpPr>
          <p:cNvPr id="98308" name="Line 4"/>
          <p:cNvSpPr>
            <a:spLocks noChangeShapeType="1"/>
          </p:cNvSpPr>
          <p:nvPr/>
        </p:nvSpPr>
        <p:spPr bwMode="auto">
          <a:xfrm>
            <a:off x="5724525" y="4005263"/>
            <a:ext cx="6492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subTitle" idx="1"/>
          </p:nvPr>
        </p:nvSpPr>
        <p:spPr>
          <a:xfrm>
            <a:off x="7938" y="404813"/>
            <a:ext cx="8956675" cy="4895850"/>
          </a:xfrm>
        </p:spPr>
        <p:txBody>
          <a:bodyPr/>
          <a:lstStyle/>
          <a:p>
            <a:pPr>
              <a:lnSpc>
                <a:spcPct val="160000"/>
              </a:lnSpc>
            </a:pPr>
            <a:r>
              <a:rPr lang="fa-IR" altLang="fa-IR">
                <a:solidFill>
                  <a:srgbClr val="000000"/>
                </a:solidFill>
                <a:effectLst>
                  <a:outerShdw blurRad="38100" dist="38100" dir="2700000" algn="tl">
                    <a:srgbClr val="FFFFFF"/>
                  </a:outerShdw>
                </a:effectLst>
                <a:cs typeface="B Mitra" panose="00000400000000000000" pitchFamily="2" charset="-78"/>
              </a:rPr>
              <a:t>مي دانيم از سوختن ( تركيب ) هيدورژن و اكسيژن ، آب كه ماده حياتي است به وجود مي آيد كه مقدار قابل توجهي گرما هم آزاد مي كند .</a:t>
            </a:r>
          </a:p>
          <a:p>
            <a:pPr>
              <a:lnSpc>
                <a:spcPct val="160000"/>
              </a:lnSpc>
            </a:pPr>
            <a:r>
              <a:rPr lang="fa-IR" altLang="fa-IR">
                <a:solidFill>
                  <a:srgbClr val="000000"/>
                </a:solidFill>
                <a:effectLst>
                  <a:outerShdw blurRad="38100" dist="38100" dir="2700000" algn="tl">
                    <a:srgbClr val="FFFFFF"/>
                  </a:outerShdw>
                </a:effectLst>
                <a:cs typeface="B Mitra" panose="00000400000000000000" pitchFamily="2" charset="-78"/>
              </a:rPr>
              <a:t>نتيجه : از تركيب دوعنصر فوق براي تشكيل يك ملكول آب 286 كيلو ژول گرما آزاد مي شود .</a:t>
            </a:r>
          </a:p>
          <a:p>
            <a:pPr>
              <a:lnSpc>
                <a:spcPct val="160000"/>
              </a:lnSpc>
            </a:pPr>
            <a:r>
              <a:rPr lang="fa-IR" altLang="fa-IR">
                <a:solidFill>
                  <a:srgbClr val="000000"/>
                </a:solidFill>
                <a:effectLst>
                  <a:outerShdw blurRad="38100" dist="38100" dir="2700000" algn="tl">
                    <a:srgbClr val="FFFFFF"/>
                  </a:outerShdw>
                </a:effectLst>
                <a:cs typeface="B Mitra" panose="00000400000000000000" pitchFamily="2" charset="-78"/>
              </a:rPr>
              <a:t>با توجه به فرمول : زوج هاي هماهنگ مي توانند با هم تركيب گردند و ازواج هاي حياتي آفرين بسازند گرماي سوزان حاصل از تركيب شان همان عشق سالم و وفاداري است كه فضاي زندگي شان را نوراني و پر انرژي مي كند .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algn="r">
              <a:buFont typeface="Wingdings" panose="05000000000000000000" pitchFamily="2" charset="2"/>
              <a:buNone/>
            </a:pPr>
            <a:r>
              <a:rPr lang="fa-IR" altLang="fa-IR" sz="4000">
                <a:solidFill>
                  <a:schemeClr val="folHlink"/>
                </a:solidFill>
              </a:rPr>
              <a:t>آيا ازدواج نياز به آمادگی دارد و اين آمادگی شامل چه اجزایی است ؟</a:t>
            </a:r>
          </a:p>
          <a:p>
            <a:pPr algn="r">
              <a:buFont typeface="Wingdings" panose="05000000000000000000" pitchFamily="2" charset="2"/>
              <a:buNone/>
            </a:pPr>
            <a:endParaRPr lang="fa-IR" altLang="fa-IR" sz="4000">
              <a:solidFill>
                <a:schemeClr val="folHlink"/>
              </a:solidFill>
            </a:endParaRPr>
          </a:p>
          <a:p>
            <a:pPr algn="r">
              <a:buFont typeface="Wingdings" panose="05000000000000000000" pitchFamily="2" charset="2"/>
              <a:buNone/>
            </a:pPr>
            <a:r>
              <a:rPr lang="fa-IR" altLang="fa-IR" sz="4000">
                <a:solidFill>
                  <a:schemeClr val="folHlink"/>
                </a:solidFill>
              </a:rPr>
              <a:t>افراد چرا و به چه دلایلی ازدواج می کنند ؟</a:t>
            </a:r>
          </a:p>
          <a:p>
            <a:pPr algn="r">
              <a:buFont typeface="Wingdings" panose="05000000000000000000" pitchFamily="2" charset="2"/>
              <a:buNone/>
            </a:pPr>
            <a:endParaRPr lang="en-US" altLang="fa-IR">
              <a:solidFill>
                <a:schemeClr val="accent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aple">
  <a:themeElements>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a-IR" altLang="fa-IR"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a-IR" altLang="fa-IR"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1073</TotalTime>
  <Words>3092</Words>
  <Application>Microsoft Office PowerPoint</Application>
  <PresentationFormat>On-screen Show (4:3)</PresentationFormat>
  <Paragraphs>266</Paragraphs>
  <Slides>55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B Mitra</vt:lpstr>
      <vt:lpstr>B Titr</vt:lpstr>
      <vt:lpstr>Calibri</vt:lpstr>
      <vt:lpstr>Nazanin</vt:lpstr>
      <vt:lpstr>Times New Roman</vt:lpstr>
      <vt:lpstr>Wingdings</vt:lpstr>
      <vt:lpstr>Maple</vt:lpstr>
      <vt:lpstr>PowerPoint Presentation</vt:lpstr>
      <vt:lpstr>PowerPoint Presentation</vt:lpstr>
      <vt:lpstr>همه کس طالب یارند چه،هشیار و چه مست                                             همه جاخانه عشق است چه مسجد چه کنشت                                                </vt:lpstr>
      <vt:lpstr>    انتخاب همسر   </vt:lpstr>
      <vt:lpstr>انتخاب همسر :</vt:lpstr>
      <vt:lpstr>PowerPoint Presentation</vt:lpstr>
      <vt:lpstr>نتیجه :</vt:lpstr>
      <vt:lpstr>PowerPoint Presentation</vt:lpstr>
      <vt:lpstr>PowerPoint Presentation</vt:lpstr>
      <vt:lpstr>PowerPoint Presentation</vt:lpstr>
      <vt:lpstr>پيوستار بلوغ</vt:lpstr>
      <vt:lpstr>PowerPoint Presentation</vt:lpstr>
      <vt:lpstr>بلوغ در ازدواج :</vt:lpstr>
      <vt:lpstr>PowerPoint Presentation</vt:lpstr>
      <vt:lpstr>دلایل درست ازدواج</vt:lpstr>
      <vt:lpstr>دلایل نادرست ازدواج</vt:lpstr>
      <vt:lpstr>PowerPoint Presentation</vt:lpstr>
      <vt:lpstr>PowerPoint Presentation</vt:lpstr>
      <vt:lpstr>چه کسانی برای ازدواج مناسب نیستند </vt:lpstr>
      <vt:lpstr>مشخصات افراد نامناسب برای ازدواج  </vt:lpstr>
      <vt:lpstr>PowerPoint Presentation</vt:lpstr>
      <vt:lpstr>PowerPoint Presentation</vt:lpstr>
      <vt:lpstr>PowerPoint Presentation</vt:lpstr>
      <vt:lpstr>شرایط مشکل زا در ازدواج</vt:lpstr>
      <vt:lpstr>برخی ازمشکلات تفاوت سنی زیاد</vt:lpstr>
      <vt:lpstr>PowerPoint Presentation</vt:lpstr>
      <vt:lpstr>PowerPoint Presentation</vt:lpstr>
      <vt:lpstr>خانواده مخرب همسر  </vt:lpstr>
      <vt:lpstr>برخی از نشانه های خانواده مخرب همسر</vt:lpstr>
      <vt:lpstr>روابط راه دور</vt:lpstr>
      <vt:lpstr>در روابط راه دور موارد زیر را می توان مشاهده کرد </vt:lpstr>
      <vt:lpstr>ده ارتباط بی سر انجام</vt:lpstr>
      <vt:lpstr>شما کمتر عشق می ورزید</vt:lpstr>
      <vt:lpstr>احساس می کنید فرد مقابل نیاز به تغییر دارد </vt:lpstr>
      <vt:lpstr>می خواهید دیگری را نجات دهید  </vt:lpstr>
      <vt:lpstr>به همسر آینده خود به چشم یک الگو یا یک آموزگار نگاه می کنید </vt:lpstr>
      <vt:lpstr>ارتباطی مناسب است که در آن خود را همانقدر دوست داشته باشیم، که دیگری را دوست داریم.  ارتباطی که در آن خود را همانگونه که هستیم ، پذیرفته باشیم</vt:lpstr>
      <vt:lpstr>به دلیل چند ویژگی خاص شیفته فرد مقابل شده اید</vt:lpstr>
      <vt:lpstr>فقط در یک مورد با هم تفاهم دارید </vt:lpstr>
      <vt:lpstr>این نوع ارتباط بیشتر در موارد زیر رخ می دهد </vt:lpstr>
      <vt:lpstr>از روی لجاجت با خانواده همسر خود را انتخاب کرده اید</vt:lpstr>
      <vt:lpstr>همسر خود را به عنوان عکس العملی در قبال نامزد قبلی خود انتخاب کرده اید </vt:lpstr>
      <vt:lpstr>با کسی رابطه برقرار می کنید که با یک نفر     دیگر است  </vt:lpstr>
      <vt:lpstr>علائم هشدار دهنده در ازدواج </vt:lpstr>
      <vt:lpstr>PowerPoint Presentation</vt:lpstr>
      <vt:lpstr>PowerPoint Presentation</vt:lpstr>
      <vt:lpstr>PowerPoint Presentation</vt:lpstr>
      <vt:lpstr>ملاکها و معیارهای ازدواج موفق   </vt:lpstr>
      <vt:lpstr>PowerPoint Presentation</vt:lpstr>
      <vt:lpstr>تنها زمانی می توانید فرد مناسبی را برای زندگی خود پیدا کنید که خودتان فرد مناسبی شده باشید  </vt:lpstr>
      <vt:lpstr>پیش بینی کننده های ازدواج موفق    </vt:lpstr>
      <vt:lpstr>تفاهم</vt:lpstr>
      <vt:lpstr>مهمترین متغیرها در یک ازدواج</vt:lpstr>
      <vt:lpstr>فردی را برای همسری خود انتخاب کنید که :</vt:lpstr>
      <vt:lpstr>PowerPoint Presentation</vt:lpstr>
    </vt:vector>
  </TitlesOfParts>
  <Company>KHALILI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انتخاب همسر خوب حال با</dc:title>
  <dc:creator>REZA</dc:creator>
  <cp:lastModifiedBy>Windows User</cp:lastModifiedBy>
  <cp:revision>34</cp:revision>
  <dcterms:created xsi:type="dcterms:W3CDTF">2005-06-14T14:05:14Z</dcterms:created>
  <dcterms:modified xsi:type="dcterms:W3CDTF">2018-02-15T08:47:42Z</dcterms:modified>
</cp:coreProperties>
</file>