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2" r:id="rId7"/>
    <p:sldId id="261" r:id="rId8"/>
    <p:sldId id="263"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69" d="100"/>
          <a:sy n="69" d="100"/>
        </p:scale>
        <p:origin x="756" y="48"/>
      </p:cViewPr>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60AE49-BC6D-440A-B3D6-47607A0257F3}" type="datetimeFigureOut">
              <a:rPr lang="en-US" smtClean="0"/>
              <a:t>12/23/2017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3743C-0C7F-4D17-943B-AA4947B804DE}" type="slidenum">
              <a:rPr lang="en-US" smtClean="0"/>
              <a:t>‹#›</a:t>
            </a:fld>
            <a:endParaRPr lang="en-US"/>
          </a:p>
        </p:txBody>
      </p:sp>
    </p:spTree>
    <p:extLst>
      <p:ext uri="{BB962C8B-B14F-4D97-AF65-F5344CB8AC3E}">
        <p14:creationId xmlns:p14="http://schemas.microsoft.com/office/powerpoint/2010/main" val="3168927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60AE49-BC6D-440A-B3D6-47607A0257F3}" type="datetimeFigureOut">
              <a:rPr lang="en-US" smtClean="0"/>
              <a:t>12/23/2017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3743C-0C7F-4D17-943B-AA4947B804DE}" type="slidenum">
              <a:rPr lang="en-US" smtClean="0"/>
              <a:t>‹#›</a:t>
            </a:fld>
            <a:endParaRPr lang="en-US"/>
          </a:p>
        </p:txBody>
      </p:sp>
    </p:spTree>
    <p:extLst>
      <p:ext uri="{BB962C8B-B14F-4D97-AF65-F5344CB8AC3E}">
        <p14:creationId xmlns:p14="http://schemas.microsoft.com/office/powerpoint/2010/main" val="1206287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60AE49-BC6D-440A-B3D6-47607A0257F3}" type="datetimeFigureOut">
              <a:rPr lang="en-US" smtClean="0"/>
              <a:t>12/23/2017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3743C-0C7F-4D17-943B-AA4947B804DE}" type="slidenum">
              <a:rPr lang="en-US" smtClean="0"/>
              <a:t>‹#›</a:t>
            </a:fld>
            <a:endParaRPr lang="en-US"/>
          </a:p>
        </p:txBody>
      </p:sp>
    </p:spTree>
    <p:extLst>
      <p:ext uri="{BB962C8B-B14F-4D97-AF65-F5344CB8AC3E}">
        <p14:creationId xmlns:p14="http://schemas.microsoft.com/office/powerpoint/2010/main" val="2311915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60AE49-BC6D-440A-B3D6-47607A0257F3}" type="datetimeFigureOut">
              <a:rPr lang="en-US" smtClean="0"/>
              <a:t>12/23/2017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3743C-0C7F-4D17-943B-AA4947B804DE}" type="slidenum">
              <a:rPr lang="en-US" smtClean="0"/>
              <a:t>‹#›</a:t>
            </a:fld>
            <a:endParaRPr lang="en-US"/>
          </a:p>
        </p:txBody>
      </p:sp>
    </p:spTree>
    <p:extLst>
      <p:ext uri="{BB962C8B-B14F-4D97-AF65-F5344CB8AC3E}">
        <p14:creationId xmlns:p14="http://schemas.microsoft.com/office/powerpoint/2010/main" val="2218451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60AE49-BC6D-440A-B3D6-47607A0257F3}" type="datetimeFigureOut">
              <a:rPr lang="en-US" smtClean="0"/>
              <a:t>12/23/2017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3743C-0C7F-4D17-943B-AA4947B804DE}" type="slidenum">
              <a:rPr lang="en-US" smtClean="0"/>
              <a:t>‹#›</a:t>
            </a:fld>
            <a:endParaRPr lang="en-US"/>
          </a:p>
        </p:txBody>
      </p:sp>
    </p:spTree>
    <p:extLst>
      <p:ext uri="{BB962C8B-B14F-4D97-AF65-F5344CB8AC3E}">
        <p14:creationId xmlns:p14="http://schemas.microsoft.com/office/powerpoint/2010/main" val="4157206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60AE49-BC6D-440A-B3D6-47607A0257F3}" type="datetimeFigureOut">
              <a:rPr lang="en-US" smtClean="0"/>
              <a:t>12/23/2017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53743C-0C7F-4D17-943B-AA4947B804DE}" type="slidenum">
              <a:rPr lang="en-US" smtClean="0"/>
              <a:t>‹#›</a:t>
            </a:fld>
            <a:endParaRPr lang="en-US"/>
          </a:p>
        </p:txBody>
      </p:sp>
    </p:spTree>
    <p:extLst>
      <p:ext uri="{BB962C8B-B14F-4D97-AF65-F5344CB8AC3E}">
        <p14:creationId xmlns:p14="http://schemas.microsoft.com/office/powerpoint/2010/main" val="2554337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60AE49-BC6D-440A-B3D6-47607A0257F3}" type="datetimeFigureOut">
              <a:rPr lang="en-US" smtClean="0"/>
              <a:t>12/23/2017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53743C-0C7F-4D17-943B-AA4947B804DE}" type="slidenum">
              <a:rPr lang="en-US" smtClean="0"/>
              <a:t>‹#›</a:t>
            </a:fld>
            <a:endParaRPr lang="en-US"/>
          </a:p>
        </p:txBody>
      </p:sp>
    </p:spTree>
    <p:extLst>
      <p:ext uri="{BB962C8B-B14F-4D97-AF65-F5344CB8AC3E}">
        <p14:creationId xmlns:p14="http://schemas.microsoft.com/office/powerpoint/2010/main" val="179491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60AE49-BC6D-440A-B3D6-47607A0257F3}" type="datetimeFigureOut">
              <a:rPr lang="en-US" smtClean="0"/>
              <a:t>12/23/2017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53743C-0C7F-4D17-943B-AA4947B804DE}" type="slidenum">
              <a:rPr lang="en-US" smtClean="0"/>
              <a:t>‹#›</a:t>
            </a:fld>
            <a:endParaRPr lang="en-US"/>
          </a:p>
        </p:txBody>
      </p:sp>
    </p:spTree>
    <p:extLst>
      <p:ext uri="{BB962C8B-B14F-4D97-AF65-F5344CB8AC3E}">
        <p14:creationId xmlns:p14="http://schemas.microsoft.com/office/powerpoint/2010/main" val="106589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60AE49-BC6D-440A-B3D6-47607A0257F3}" type="datetimeFigureOut">
              <a:rPr lang="en-US" smtClean="0"/>
              <a:t>12/23/2017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53743C-0C7F-4D17-943B-AA4947B804DE}" type="slidenum">
              <a:rPr lang="en-US" smtClean="0"/>
              <a:t>‹#›</a:t>
            </a:fld>
            <a:endParaRPr lang="en-US"/>
          </a:p>
        </p:txBody>
      </p:sp>
    </p:spTree>
    <p:extLst>
      <p:ext uri="{BB962C8B-B14F-4D97-AF65-F5344CB8AC3E}">
        <p14:creationId xmlns:p14="http://schemas.microsoft.com/office/powerpoint/2010/main" val="1313435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60AE49-BC6D-440A-B3D6-47607A0257F3}" type="datetimeFigureOut">
              <a:rPr lang="en-US" smtClean="0"/>
              <a:t>12/23/2017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53743C-0C7F-4D17-943B-AA4947B804DE}" type="slidenum">
              <a:rPr lang="en-US" smtClean="0"/>
              <a:t>‹#›</a:t>
            </a:fld>
            <a:endParaRPr lang="en-US"/>
          </a:p>
        </p:txBody>
      </p:sp>
    </p:spTree>
    <p:extLst>
      <p:ext uri="{BB962C8B-B14F-4D97-AF65-F5344CB8AC3E}">
        <p14:creationId xmlns:p14="http://schemas.microsoft.com/office/powerpoint/2010/main" val="3436570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60AE49-BC6D-440A-B3D6-47607A0257F3}" type="datetimeFigureOut">
              <a:rPr lang="en-US" smtClean="0"/>
              <a:t>12/23/2017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53743C-0C7F-4D17-943B-AA4947B804DE}" type="slidenum">
              <a:rPr lang="en-US" smtClean="0"/>
              <a:t>‹#›</a:t>
            </a:fld>
            <a:endParaRPr lang="en-US"/>
          </a:p>
        </p:txBody>
      </p:sp>
    </p:spTree>
    <p:extLst>
      <p:ext uri="{BB962C8B-B14F-4D97-AF65-F5344CB8AC3E}">
        <p14:creationId xmlns:p14="http://schemas.microsoft.com/office/powerpoint/2010/main" val="2003751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60AE49-BC6D-440A-B3D6-47607A0257F3}" type="datetimeFigureOut">
              <a:rPr lang="en-US" smtClean="0"/>
              <a:t>12/23/2017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53743C-0C7F-4D17-943B-AA4947B804DE}" type="slidenum">
              <a:rPr lang="en-US" smtClean="0"/>
              <a:t>‹#›</a:t>
            </a:fld>
            <a:endParaRPr lang="en-US"/>
          </a:p>
        </p:txBody>
      </p:sp>
    </p:spTree>
    <p:extLst>
      <p:ext uri="{BB962C8B-B14F-4D97-AF65-F5344CB8AC3E}">
        <p14:creationId xmlns:p14="http://schemas.microsoft.com/office/powerpoint/2010/main" val="3407455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serscontent2.emaze.com/images/77a00a70-1d46-473a-95b6-af35cd7eb7d1/e3b562cf-3050-413c-9bee-1181e3cb85bc.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338262" y="3678526"/>
            <a:ext cx="9144000" cy="2387600"/>
          </a:xfrm>
        </p:spPr>
        <p:txBody>
          <a:bodyPr>
            <a:normAutofit/>
          </a:bodyPr>
          <a:lstStyle/>
          <a:p>
            <a:r>
              <a:rPr lang="fa-IR" sz="5400" dirty="0" smtClean="0">
                <a:ln>
                  <a:solidFill>
                    <a:schemeClr val="tx1"/>
                  </a:solidFill>
                </a:ln>
                <a:solidFill>
                  <a:schemeClr val="bg1"/>
                </a:solidFill>
                <a:cs typeface="B Titr" panose="00000700000000000000" pitchFamily="2" charset="-78"/>
              </a:rPr>
              <a:t>آینده شهر</a:t>
            </a:r>
            <a:br>
              <a:rPr lang="fa-IR" sz="5400" dirty="0" smtClean="0">
                <a:ln>
                  <a:solidFill>
                    <a:schemeClr val="tx1"/>
                  </a:solidFill>
                </a:ln>
                <a:solidFill>
                  <a:schemeClr val="bg1"/>
                </a:solidFill>
                <a:cs typeface="B Titr" panose="00000700000000000000" pitchFamily="2" charset="-78"/>
              </a:rPr>
            </a:br>
            <a:r>
              <a:rPr lang="fa-IR" sz="5400" dirty="0" smtClean="0">
                <a:ln>
                  <a:solidFill>
                    <a:schemeClr val="tx1"/>
                  </a:solidFill>
                </a:ln>
                <a:solidFill>
                  <a:schemeClr val="bg1"/>
                </a:solidFill>
                <a:cs typeface="B Titr" panose="00000700000000000000" pitchFamily="2" charset="-78"/>
              </a:rPr>
              <a:t>جهــانی شدن</a:t>
            </a:r>
            <a:endParaRPr lang="en-US" sz="5400" dirty="0">
              <a:ln>
                <a:solidFill>
                  <a:schemeClr val="tx1"/>
                </a:solidFill>
              </a:ln>
              <a:solidFill>
                <a:schemeClr val="bg1"/>
              </a:solidFill>
              <a:cs typeface="B Titr" panose="00000700000000000000" pitchFamily="2" charset="-78"/>
            </a:endParaRPr>
          </a:p>
        </p:txBody>
      </p:sp>
      <p:sp>
        <p:nvSpPr>
          <p:cNvPr id="6" name="TextBox 5"/>
          <p:cNvSpPr txBox="1"/>
          <p:nvPr/>
        </p:nvSpPr>
        <p:spPr>
          <a:xfrm>
            <a:off x="0" y="4872326"/>
            <a:ext cx="1963623" cy="2308324"/>
          </a:xfrm>
          <a:prstGeom prst="rect">
            <a:avLst/>
          </a:prstGeom>
          <a:noFill/>
        </p:spPr>
        <p:txBody>
          <a:bodyPr wrap="square" rtlCol="0">
            <a:spAutoFit/>
          </a:bodyPr>
          <a:lstStyle/>
          <a:p>
            <a:r>
              <a:rPr lang="fa-IR" dirty="0" smtClean="0">
                <a:solidFill>
                  <a:schemeClr val="bg1"/>
                </a:solidFill>
                <a:cs typeface="B Nazanin" panose="00000400000000000000" pitchFamily="2" charset="-78"/>
              </a:rPr>
              <a:t>دانشگاه تهران</a:t>
            </a:r>
          </a:p>
          <a:p>
            <a:r>
              <a:rPr lang="fa-IR" dirty="0" smtClean="0">
                <a:solidFill>
                  <a:schemeClr val="bg1"/>
                </a:solidFill>
                <a:cs typeface="B Nazanin" panose="00000400000000000000" pitchFamily="2" charset="-78"/>
              </a:rPr>
              <a:t>پردیس </a:t>
            </a:r>
            <a:r>
              <a:rPr lang="fa-IR" dirty="0" smtClean="0">
                <a:solidFill>
                  <a:schemeClr val="bg1"/>
                </a:solidFill>
                <a:cs typeface="B Nazanin" panose="00000400000000000000" pitchFamily="2" charset="-78"/>
              </a:rPr>
              <a:t>هنرهای زیبا</a:t>
            </a:r>
          </a:p>
          <a:p>
            <a:r>
              <a:rPr lang="fa-IR" dirty="0" smtClean="0">
                <a:solidFill>
                  <a:schemeClr val="bg1"/>
                </a:solidFill>
                <a:cs typeface="B Nazanin" panose="00000400000000000000" pitchFamily="2" charset="-78"/>
              </a:rPr>
              <a:t>گروه مرمت و احیای ابنیه و بافتهای تاریخی</a:t>
            </a:r>
          </a:p>
          <a:p>
            <a:r>
              <a:rPr lang="fa-IR" dirty="0" smtClean="0">
                <a:solidFill>
                  <a:schemeClr val="bg1"/>
                </a:solidFill>
                <a:cs typeface="B Nazanin" panose="00000400000000000000" pitchFamily="2" charset="-78"/>
              </a:rPr>
              <a:t>درس انسان شناسی شهری، دکتر ناصر فکوهی</a:t>
            </a:r>
          </a:p>
          <a:p>
            <a:r>
              <a:rPr lang="fa-IR" dirty="0" smtClean="0">
                <a:solidFill>
                  <a:schemeClr val="bg1"/>
                </a:solidFill>
                <a:cs typeface="B Nazanin" panose="00000400000000000000" pitchFamily="2" charset="-78"/>
              </a:rPr>
              <a:t>26 آذر 1395</a:t>
            </a:r>
          </a:p>
          <a:p>
            <a:endParaRPr lang="en-US" dirty="0">
              <a:solidFill>
                <a:schemeClr val="bg1"/>
              </a:solidFill>
              <a:cs typeface="B Nazanin" panose="00000400000000000000" pitchFamily="2" charset="-78"/>
            </a:endParaRPr>
          </a:p>
        </p:txBody>
      </p:sp>
    </p:spTree>
    <p:extLst>
      <p:ext uri="{BB962C8B-B14F-4D97-AF65-F5344CB8AC3E}">
        <p14:creationId xmlns:p14="http://schemas.microsoft.com/office/powerpoint/2010/main" val="3723575739"/>
      </p:ext>
    </p:extLst>
  </p:cSld>
  <p:clrMapOvr>
    <a:masterClrMapping/>
  </p:clrMapOvr>
  <mc:AlternateContent xmlns:mc="http://schemas.openxmlformats.org/markup-compatibility/2006" xmlns:p14="http://schemas.microsoft.com/office/powerpoint/2010/main">
    <mc:Choice Requires="p14">
      <p:transition spd="slow" p14:dur="2000" advTm="2925"/>
    </mc:Choice>
    <mc:Fallback xmlns="">
      <p:transition spd="slow" advTm="2925"/>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48500" y="0"/>
            <a:ext cx="4996704" cy="6724650"/>
          </a:xfrm>
        </p:spPr>
        <p:txBody>
          <a:bodyPr>
            <a:noAutofit/>
          </a:bodyPr>
          <a:lstStyle/>
          <a:p>
            <a:pPr marL="0" indent="0" algn="r" rtl="1">
              <a:buNone/>
            </a:pPr>
            <a:r>
              <a:rPr lang="fa-IR" sz="2400" dirty="0" smtClean="0">
                <a:cs typeface="B Nazanin" panose="00000400000000000000" pitchFamily="2" charset="-78"/>
              </a:rPr>
              <a:t/>
            </a:r>
            <a:br>
              <a:rPr lang="fa-IR" sz="2400" dirty="0" smtClean="0">
                <a:cs typeface="B Nazanin" panose="00000400000000000000" pitchFamily="2" charset="-78"/>
              </a:rPr>
            </a:br>
            <a:r>
              <a:rPr lang="fa-IR" b="1" dirty="0" smtClean="0">
                <a:cs typeface="B Nazanin" panose="00000400000000000000" pitchFamily="2" charset="-78"/>
              </a:rPr>
              <a:t>پیتر هال:</a:t>
            </a:r>
          </a:p>
          <a:p>
            <a:pPr marL="0" indent="0" algn="r" rtl="1">
              <a:buNone/>
            </a:pPr>
            <a:r>
              <a:rPr lang="fa-IR" sz="2400" dirty="0" smtClean="0">
                <a:cs typeface="B Nazanin" panose="00000400000000000000" pitchFamily="2" charset="-78"/>
              </a:rPr>
              <a:t/>
            </a:r>
            <a:br>
              <a:rPr lang="fa-IR" sz="2400" dirty="0" smtClean="0">
                <a:cs typeface="B Nazanin" panose="00000400000000000000" pitchFamily="2" charset="-78"/>
              </a:rPr>
            </a:br>
            <a:r>
              <a:rPr lang="fa-IR" sz="2400" dirty="0" smtClean="0">
                <a:cs typeface="B Nazanin" panose="00000400000000000000" pitchFamily="2" charset="-78"/>
              </a:rPr>
              <a:t/>
            </a:r>
            <a:br>
              <a:rPr lang="fa-IR" sz="2400" dirty="0" smtClean="0">
                <a:cs typeface="B Nazanin" panose="00000400000000000000" pitchFamily="2" charset="-78"/>
              </a:rPr>
            </a:br>
            <a:endParaRPr lang="fa-IR" sz="2400" b="1" dirty="0">
              <a:cs typeface="B Nazanin" panose="00000400000000000000" pitchFamily="2" charset="-78"/>
            </a:endParaRPr>
          </a:p>
          <a:p>
            <a:pPr marL="0" indent="0" algn="just" rtl="1">
              <a:buNone/>
            </a:pPr>
            <a:r>
              <a:rPr lang="fa-IR" sz="2600" dirty="0" smtClean="0">
                <a:cs typeface="B Nazanin" panose="00000400000000000000" pitchFamily="2" charset="-78"/>
              </a:rPr>
              <a:t>کلانشهرهای میلیونی حاکی از آن اند که حتی در دنیای جدید سپهر سایبرنتیکی اصل قدیمی تجمع هنوز تحقق می یابد. برای کسب و کار مردم هنوز به تماس چهره به چهره نیاز دارند و به همین خاطر ارتباطهای کوتاه در قیاس با نوع طولانی تر آن‌ها که همان ارتباطات راه دور است هنوز ساده تر و ارزان تر تمام می شود.</a:t>
            </a:r>
          </a:p>
          <a:p>
            <a:pPr marL="0" indent="0" algn="r" rtl="1">
              <a:buNone/>
            </a:pPr>
            <a:endParaRPr lang="fa-IR" sz="2600" dirty="0">
              <a:cs typeface="B Nazanin" panose="00000400000000000000" pitchFamily="2" charset="-78"/>
            </a:endParaRPr>
          </a:p>
          <a:p>
            <a:pPr marL="0" indent="0" algn="ctr" rtl="1">
              <a:buNone/>
            </a:pPr>
            <a:r>
              <a:rPr lang="fa-IR" sz="2600" b="1" dirty="0" smtClean="0">
                <a:cs typeface="B Nazanin" panose="00000400000000000000" pitchFamily="2" charset="-78"/>
              </a:rPr>
              <a:t>اصل اقتصادی تجمع محلی</a:t>
            </a:r>
          </a:p>
          <a:p>
            <a:pPr marL="0" indent="0" algn="r" rtl="1">
              <a:buNone/>
            </a:pPr>
            <a:endParaRPr lang="fa-IR" dirty="0">
              <a:cs typeface="B Nazanin" panose="00000400000000000000" pitchFamily="2" charset="-78"/>
            </a:endParaRPr>
          </a:p>
        </p:txBody>
      </p:sp>
      <p:pic>
        <p:nvPicPr>
          <p:cNvPr id="7170" name="Picture 2" descr="http://sintropher.eu/sites/default/files/images/SirPeterHall1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588065"/>
      </p:ext>
    </p:extLst>
  </p:cSld>
  <p:clrMapOvr>
    <a:masterClrMapping/>
  </p:clrMapOvr>
  <mc:AlternateContent xmlns:mc="http://schemas.openxmlformats.org/markup-compatibility/2006" xmlns:p14="http://schemas.microsoft.com/office/powerpoint/2010/main">
    <mc:Choice Requires="p14">
      <p:transition spd="slow" p14:dur="2000" advTm="51798"/>
    </mc:Choice>
    <mc:Fallback xmlns="">
      <p:transition spd="slow" advTm="51798"/>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8850" y="0"/>
            <a:ext cx="6153150" cy="1325563"/>
          </a:xfrm>
        </p:spPr>
        <p:txBody>
          <a:bodyPr/>
          <a:lstStyle/>
          <a:p>
            <a:pPr algn="r" rtl="1"/>
            <a:r>
              <a:rPr lang="fa-IR" sz="2800" b="1" dirty="0">
                <a:latin typeface="+mn-lt"/>
                <a:ea typeface="+mn-ea"/>
                <a:cs typeface="B Nazanin" panose="00000400000000000000" pitchFamily="2" charset="-78"/>
              </a:rPr>
              <a:t>ساسکیا </a:t>
            </a:r>
            <a:r>
              <a:rPr lang="fa-IR" sz="2800" b="1" dirty="0" smtClean="0">
                <a:latin typeface="+mn-lt"/>
                <a:ea typeface="+mn-ea"/>
                <a:cs typeface="B Nazanin" panose="00000400000000000000" pitchFamily="2" charset="-78"/>
              </a:rPr>
              <a:t>ساسن:</a:t>
            </a:r>
            <a:endParaRPr lang="en-US" dirty="0">
              <a:cs typeface="B Nazanin" panose="00000400000000000000" pitchFamily="2" charset="-78"/>
            </a:endParaRPr>
          </a:p>
        </p:txBody>
      </p:sp>
      <p:sp>
        <p:nvSpPr>
          <p:cNvPr id="3" name="Content Placeholder 2"/>
          <p:cNvSpPr>
            <a:spLocks noGrp="1"/>
          </p:cNvSpPr>
          <p:nvPr>
            <p:ph idx="1"/>
          </p:nvPr>
        </p:nvSpPr>
        <p:spPr>
          <a:xfrm>
            <a:off x="5882712" y="1825625"/>
            <a:ext cx="5471088" cy="4351338"/>
          </a:xfrm>
        </p:spPr>
        <p:txBody>
          <a:bodyPr/>
          <a:lstStyle/>
          <a:p>
            <a:pPr algn="r" rtl="1"/>
            <a:r>
              <a:rPr lang="fa-IR" dirty="0">
                <a:cs typeface="B Nazanin" panose="00000400000000000000" pitchFamily="2" charset="-78"/>
              </a:rPr>
              <a:t>جغرافیای جهانی شدن: پراکندگی و تمرکز</a:t>
            </a:r>
          </a:p>
          <a:p>
            <a:pPr algn="r" rtl="1"/>
            <a:endParaRPr lang="fa-IR" dirty="0">
              <a:cs typeface="B Nazanin" panose="00000400000000000000" pitchFamily="2" charset="-78"/>
            </a:endParaRPr>
          </a:p>
          <a:p>
            <a:pPr algn="r" rtl="1"/>
            <a:r>
              <a:rPr lang="fa-IR" dirty="0">
                <a:cs typeface="B Nazanin" panose="00000400000000000000" pitchFamily="2" charset="-78"/>
              </a:rPr>
              <a:t>مراحل شکل گیری شبکه شهرهای </a:t>
            </a:r>
            <a:r>
              <a:rPr lang="fa-IR" dirty="0" smtClean="0">
                <a:cs typeface="B Nazanin" panose="00000400000000000000" pitchFamily="2" charset="-78"/>
              </a:rPr>
              <a:t>جهانی بر مبنای دوگانه پراکندگی و تمرکز قابل تبیین است.</a:t>
            </a:r>
          </a:p>
          <a:p>
            <a:pPr algn="r" rtl="1"/>
            <a:endParaRPr lang="fa-IR" dirty="0">
              <a:cs typeface="B Nazanin" panose="00000400000000000000" pitchFamily="2" charset="-78"/>
            </a:endParaRPr>
          </a:p>
          <a:p>
            <a:pPr algn="r" rtl="1"/>
            <a:endParaRPr lang="fa-IR" dirty="0" smtClean="0">
              <a:cs typeface="B Nazanin" panose="00000400000000000000" pitchFamily="2" charset="-78"/>
            </a:endParaRPr>
          </a:p>
          <a:p>
            <a:pPr marL="0" indent="0" algn="r" rtl="1">
              <a:buNone/>
            </a:pPr>
            <a:endParaRPr lang="fa-IR" dirty="0">
              <a:cs typeface="B Nazanin" panose="00000400000000000000" pitchFamily="2" charset="-78"/>
            </a:endParaRPr>
          </a:p>
          <a:p>
            <a:pPr marL="0" indent="0" algn="r" rtl="1">
              <a:buNone/>
            </a:pPr>
            <a:endParaRPr lang="fa-IR" b="1" dirty="0" smtClean="0">
              <a:cs typeface="B Nazanin" panose="00000400000000000000" pitchFamily="2" charset="-78"/>
            </a:endParaRPr>
          </a:p>
          <a:p>
            <a:pPr marL="0" indent="0" algn="r" rtl="1">
              <a:buNone/>
            </a:pPr>
            <a:endParaRPr lang="fa-IR" b="1" dirty="0" smtClean="0">
              <a:cs typeface="B Nazanin" panose="00000400000000000000" pitchFamily="2" charset="-78"/>
            </a:endParaRPr>
          </a:p>
          <a:p>
            <a:pPr marL="0" indent="0" algn="r" rtl="1">
              <a:buNone/>
            </a:pPr>
            <a:endParaRPr lang="fa-IR" b="1" dirty="0" smtClean="0">
              <a:cs typeface="B Nazanin" panose="00000400000000000000" pitchFamily="2" charset="-78"/>
            </a:endParaRPr>
          </a:p>
          <a:p>
            <a:pPr marL="0" indent="0" algn="r" rtl="1">
              <a:buNone/>
            </a:pPr>
            <a:endParaRPr lang="fa-IR" b="1" dirty="0">
              <a:cs typeface="B Nazanin" panose="00000400000000000000" pitchFamily="2" charset="-78"/>
            </a:endParaRPr>
          </a:p>
          <a:p>
            <a:pPr marL="0" indent="0" algn="r" rtl="1">
              <a:buNone/>
            </a:pPr>
            <a:endParaRPr lang="en-US" b="1" dirty="0">
              <a:cs typeface="B Nazanin" panose="00000400000000000000" pitchFamily="2" charset="-78"/>
            </a:endParaRPr>
          </a:p>
        </p:txBody>
      </p:sp>
      <p:pic>
        <p:nvPicPr>
          <p:cNvPr id="4098" name="Picture 2" descr="https://cdn.evbuc.com/eventlogos/10468871/ssassen.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0" y="0"/>
            <a:ext cx="5882712"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038850" y="5871150"/>
            <a:ext cx="6096000" cy="646331"/>
          </a:xfrm>
          <a:prstGeom prst="rect">
            <a:avLst/>
          </a:prstGeom>
        </p:spPr>
        <p:txBody>
          <a:bodyPr>
            <a:spAutoFit/>
          </a:bodyPr>
          <a:lstStyle/>
          <a:p>
            <a:r>
              <a:rPr lang="en-US" dirty="0" err="1">
                <a:solidFill>
                  <a:srgbClr val="222222"/>
                </a:solidFill>
                <a:latin typeface="Arial" panose="020B0604020202020204" pitchFamily="34" charset="0"/>
              </a:rPr>
              <a:t>Sassen</a:t>
            </a:r>
            <a:r>
              <a:rPr lang="en-US" dirty="0">
                <a:solidFill>
                  <a:srgbClr val="222222"/>
                </a:solidFill>
                <a:latin typeface="Arial" panose="020B0604020202020204" pitchFamily="34" charset="0"/>
              </a:rPr>
              <a:t>, S. (2005). The global city: Introducing a concept. </a:t>
            </a:r>
            <a:r>
              <a:rPr lang="en-US" i="1" dirty="0">
                <a:solidFill>
                  <a:srgbClr val="222222"/>
                </a:solidFill>
                <a:latin typeface="Arial" panose="020B0604020202020204" pitchFamily="34" charset="0"/>
              </a:rPr>
              <a:t>The brown journal of world affairs</a:t>
            </a:r>
            <a:r>
              <a:rPr lang="en-US" dirty="0">
                <a:solidFill>
                  <a:srgbClr val="222222"/>
                </a:solidFill>
                <a:latin typeface="Arial" panose="020B0604020202020204" pitchFamily="34" charset="0"/>
              </a:rPr>
              <a:t>, </a:t>
            </a:r>
            <a:r>
              <a:rPr lang="en-US" i="1" dirty="0">
                <a:solidFill>
                  <a:srgbClr val="222222"/>
                </a:solidFill>
                <a:latin typeface="Arial" panose="020B0604020202020204" pitchFamily="34" charset="0"/>
              </a:rPr>
              <a:t>11</a:t>
            </a:r>
            <a:r>
              <a:rPr lang="en-US" dirty="0">
                <a:solidFill>
                  <a:srgbClr val="222222"/>
                </a:solidFill>
                <a:latin typeface="Arial" panose="020B0604020202020204" pitchFamily="34" charset="0"/>
              </a:rPr>
              <a:t>(2), 27-43.</a:t>
            </a:r>
            <a:endParaRPr lang="en-US" dirty="0"/>
          </a:p>
        </p:txBody>
      </p:sp>
    </p:spTree>
    <p:custDataLst>
      <p:tags r:id="rId1"/>
    </p:custDataLst>
    <p:extLst>
      <p:ext uri="{BB962C8B-B14F-4D97-AF65-F5344CB8AC3E}">
        <p14:creationId xmlns:p14="http://schemas.microsoft.com/office/powerpoint/2010/main" val="1697564197"/>
      </p:ext>
    </p:extLst>
  </p:cSld>
  <p:clrMapOvr>
    <a:masterClrMapping/>
  </p:clrMapOvr>
  <mc:AlternateContent xmlns:mc="http://schemas.openxmlformats.org/markup-compatibility/2006" xmlns:p14="http://schemas.microsoft.com/office/powerpoint/2010/main">
    <mc:Choice Requires="p14">
      <p:transition spd="slow" p14:dur="2000" advTm="73682"/>
    </mc:Choice>
    <mc:Fallback xmlns="">
      <p:transition spd="slow" advTm="7368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82712" y="1825625"/>
            <a:ext cx="5471088" cy="4351338"/>
          </a:xfrm>
        </p:spPr>
        <p:txBody>
          <a:bodyPr/>
          <a:lstStyle/>
          <a:p>
            <a:pPr marL="0" indent="0" algn="r" rtl="1">
              <a:buNone/>
            </a:pPr>
            <a:endParaRPr lang="fa-IR" b="1" dirty="0" smtClean="0">
              <a:cs typeface="B Nazanin" panose="00000400000000000000" pitchFamily="2" charset="-78"/>
            </a:endParaRPr>
          </a:p>
          <a:p>
            <a:pPr marL="0" indent="0" algn="r" rtl="1">
              <a:buNone/>
            </a:pPr>
            <a:endParaRPr lang="fa-IR" b="1" dirty="0" smtClean="0">
              <a:cs typeface="B Nazanin" panose="00000400000000000000" pitchFamily="2" charset="-78"/>
            </a:endParaRPr>
          </a:p>
          <a:p>
            <a:pPr marL="0" indent="0" algn="r" rtl="1">
              <a:buNone/>
            </a:pPr>
            <a:endParaRPr lang="fa-IR" b="1" dirty="0">
              <a:cs typeface="B Nazanin" panose="00000400000000000000" pitchFamily="2" charset="-78"/>
            </a:endParaRPr>
          </a:p>
          <a:p>
            <a:pPr marL="0" indent="0" algn="r" rtl="1">
              <a:buNone/>
            </a:pPr>
            <a:endParaRPr lang="en-US" b="1" dirty="0">
              <a:cs typeface="B Nazanin" panose="00000400000000000000" pitchFamily="2" charset="-78"/>
            </a:endParaRPr>
          </a:p>
        </p:txBody>
      </p:sp>
      <p:pic>
        <p:nvPicPr>
          <p:cNvPr id="4098" name="Picture 2" descr="https://cdn.evbuc.com/eventlogos/10468871/ssassen.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0" y="0"/>
            <a:ext cx="5882712"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6035112" y="1690688"/>
            <a:ext cx="5471088" cy="46386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Font typeface="Arial" panose="020B0604020202020204" pitchFamily="34" charset="0"/>
              <a:buNone/>
            </a:pPr>
            <a:r>
              <a:rPr lang="fa-IR" dirty="0" smtClean="0">
                <a:cs typeface="B Nazanin" panose="00000400000000000000" pitchFamily="2" charset="-78"/>
              </a:rPr>
              <a:t>تعریف این فعالیت‌ها مبتنی بر دستاوردها، تخصص‌های بالا و روابط شبکه‌ای آنهاست.</a:t>
            </a:r>
          </a:p>
          <a:p>
            <a:pPr marL="0" indent="0" algn="just" rtl="1">
              <a:buFont typeface="Arial" panose="020B0604020202020204" pitchFamily="34" charset="0"/>
              <a:buNone/>
            </a:pPr>
            <a:endParaRPr lang="fa-IR" dirty="0">
              <a:cs typeface="B Nazanin" panose="00000400000000000000" pitchFamily="2" charset="-78"/>
            </a:endParaRPr>
          </a:p>
          <a:p>
            <a:pPr marL="0" indent="0" algn="just" rtl="1">
              <a:buNone/>
            </a:pPr>
            <a:r>
              <a:rPr lang="fa-IR" dirty="0">
                <a:cs typeface="B Nazanin" panose="00000400000000000000" pitchFamily="2" charset="-78"/>
              </a:rPr>
              <a:t>بسیاری از منابع مورد نیاز برای فعالیت‌های اقتصاد جهانی فاقد قابلیت </a:t>
            </a:r>
            <a:r>
              <a:rPr lang="fa-IR" dirty="0" smtClean="0">
                <a:cs typeface="B Nazanin" panose="00000400000000000000" pitchFamily="2" charset="-78"/>
              </a:rPr>
              <a:t>تحرک هستند </a:t>
            </a:r>
            <a:r>
              <a:rPr lang="fa-IR" dirty="0">
                <a:cs typeface="B Nazanin" panose="00000400000000000000" pitchFamily="2" charset="-78"/>
              </a:rPr>
              <a:t>و در فضا ریشه دارند.</a:t>
            </a:r>
          </a:p>
          <a:p>
            <a:pPr marL="0" indent="0" algn="just" rtl="1">
              <a:buFont typeface="Arial" panose="020B0604020202020204" pitchFamily="34" charset="0"/>
              <a:buNone/>
            </a:pPr>
            <a:endParaRPr lang="fa-IR" dirty="0" smtClean="0">
              <a:cs typeface="B Nazanin" panose="00000400000000000000" pitchFamily="2" charset="-78"/>
            </a:endParaRPr>
          </a:p>
          <a:p>
            <a:pPr marL="0" indent="0" algn="just" rtl="1">
              <a:buFont typeface="Arial" panose="020B0604020202020204" pitchFamily="34" charset="0"/>
              <a:buNone/>
            </a:pPr>
            <a:endParaRPr lang="fa-IR" dirty="0" smtClean="0">
              <a:cs typeface="B Nazanin" panose="00000400000000000000" pitchFamily="2" charset="-78"/>
            </a:endParaRPr>
          </a:p>
        </p:txBody>
      </p:sp>
      <p:sp>
        <p:nvSpPr>
          <p:cNvPr id="8" name="Title 1"/>
          <p:cNvSpPr txBox="1">
            <a:spLocks/>
          </p:cNvSpPr>
          <p:nvPr/>
        </p:nvSpPr>
        <p:spPr>
          <a:xfrm>
            <a:off x="6038850" y="0"/>
            <a:ext cx="615315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fa-IR" sz="2800" b="1" smtClean="0">
                <a:latin typeface="+mn-lt"/>
                <a:ea typeface="+mn-ea"/>
                <a:cs typeface="B Nazanin" panose="00000400000000000000" pitchFamily="2" charset="-78"/>
              </a:rPr>
              <a:t>ساسکیا ساسن:</a:t>
            </a:r>
            <a:endParaRPr lang="en-US" dirty="0">
              <a:cs typeface="B Nazanin" panose="00000400000000000000" pitchFamily="2" charset="-78"/>
            </a:endParaRPr>
          </a:p>
        </p:txBody>
      </p:sp>
    </p:spTree>
    <p:extLst>
      <p:ext uri="{BB962C8B-B14F-4D97-AF65-F5344CB8AC3E}">
        <p14:creationId xmlns:p14="http://schemas.microsoft.com/office/powerpoint/2010/main" val="296822521"/>
      </p:ext>
    </p:extLst>
  </p:cSld>
  <p:clrMapOvr>
    <a:masterClrMapping/>
  </p:clrMapOvr>
  <mc:AlternateContent xmlns:mc="http://schemas.openxmlformats.org/markup-compatibility/2006" xmlns:p14="http://schemas.microsoft.com/office/powerpoint/2010/main">
    <mc:Choice Requires="p14">
      <p:transition spd="slow" p14:dur="2000" advTm="270809"/>
    </mc:Choice>
    <mc:Fallback xmlns="">
      <p:transition spd="slow" advTm="270809"/>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82712" y="1825625"/>
            <a:ext cx="5471088" cy="4351338"/>
          </a:xfrm>
        </p:spPr>
        <p:txBody>
          <a:bodyPr/>
          <a:lstStyle/>
          <a:p>
            <a:pPr marL="0" indent="0" algn="r" rtl="1">
              <a:buNone/>
            </a:pPr>
            <a:endParaRPr lang="fa-IR" b="1" dirty="0" smtClean="0">
              <a:cs typeface="B Nazanin" panose="00000400000000000000" pitchFamily="2" charset="-78"/>
            </a:endParaRPr>
          </a:p>
          <a:p>
            <a:pPr marL="0" indent="0" algn="r" rtl="1">
              <a:buNone/>
            </a:pPr>
            <a:endParaRPr lang="fa-IR" b="1" dirty="0" smtClean="0">
              <a:cs typeface="B Nazanin" panose="00000400000000000000" pitchFamily="2" charset="-78"/>
            </a:endParaRPr>
          </a:p>
          <a:p>
            <a:pPr marL="0" indent="0" algn="r" rtl="1">
              <a:buNone/>
            </a:pPr>
            <a:endParaRPr lang="fa-IR" b="1" dirty="0">
              <a:cs typeface="B Nazanin" panose="00000400000000000000" pitchFamily="2" charset="-78"/>
            </a:endParaRPr>
          </a:p>
          <a:p>
            <a:pPr marL="0" indent="0" algn="r" rtl="1">
              <a:buNone/>
            </a:pPr>
            <a:endParaRPr lang="en-US" b="1" dirty="0">
              <a:cs typeface="B Nazanin" panose="00000400000000000000" pitchFamily="2" charset="-78"/>
            </a:endParaRPr>
          </a:p>
        </p:txBody>
      </p:sp>
      <p:pic>
        <p:nvPicPr>
          <p:cNvPr id="4098" name="Picture 2" descr="https://cdn.evbuc.com/eventlogos/10468871/ssassen.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0" y="0"/>
            <a:ext cx="5882712"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6035112" y="1690688"/>
            <a:ext cx="5471088" cy="463867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Font typeface="Arial" panose="020B0604020202020204" pitchFamily="34" charset="0"/>
              <a:buNone/>
            </a:pPr>
            <a:r>
              <a:rPr lang="fa-IR" u="sng" dirty="0" smtClean="0">
                <a:cs typeface="B Nazanin" panose="00000400000000000000" pitchFamily="2" charset="-78"/>
              </a:rPr>
              <a:t>بازتولید نوعی از نابرابری</a:t>
            </a:r>
          </a:p>
          <a:p>
            <a:pPr marL="0" indent="0" algn="just" rtl="1">
              <a:buFont typeface="Arial" panose="020B0604020202020204" pitchFamily="34" charset="0"/>
              <a:buNone/>
            </a:pPr>
            <a:endParaRPr lang="fa-IR" dirty="0">
              <a:cs typeface="B Nazanin" panose="00000400000000000000" pitchFamily="2" charset="-78"/>
            </a:endParaRPr>
          </a:p>
          <a:p>
            <a:pPr algn="just" rtl="1"/>
            <a:r>
              <a:rPr lang="fa-IR" dirty="0" smtClean="0">
                <a:cs typeface="B Nazanin" panose="00000400000000000000" pitchFamily="2" charset="-78"/>
              </a:rPr>
              <a:t>تقابل فعالیت‌های تخصصی و فعالیت‌های غیرتخصصی</a:t>
            </a:r>
            <a:endParaRPr lang="fa-IR" dirty="0">
              <a:cs typeface="B Nazanin" panose="00000400000000000000" pitchFamily="2" charset="-78"/>
            </a:endParaRPr>
          </a:p>
          <a:p>
            <a:pPr algn="just" rtl="1"/>
            <a:r>
              <a:rPr lang="fa-IR" dirty="0" smtClean="0">
                <a:cs typeface="B Nazanin" panose="00000400000000000000" pitchFamily="2" charset="-78"/>
              </a:rPr>
              <a:t>اهمیت یافتن استعداد و سرعت و ...</a:t>
            </a:r>
          </a:p>
          <a:p>
            <a:pPr algn="just" rtl="1"/>
            <a:r>
              <a:rPr lang="fa-IR" dirty="0" smtClean="0">
                <a:cs typeface="B Nazanin" panose="00000400000000000000" pitchFamily="2" charset="-78"/>
              </a:rPr>
              <a:t>تنزل وضع کارگران و کارکنان صنایع و ...</a:t>
            </a:r>
          </a:p>
          <a:p>
            <a:pPr algn="just" rtl="1"/>
            <a:r>
              <a:rPr lang="fa-IR" dirty="0" smtClean="0">
                <a:cs typeface="B Nazanin" panose="00000400000000000000" pitchFamily="2" charset="-78"/>
              </a:rPr>
              <a:t>غیررسمی شدن برخی مشاغل و فعالیت های پیشین</a:t>
            </a:r>
          </a:p>
          <a:p>
            <a:pPr algn="just" rtl="1"/>
            <a:endParaRPr lang="fa-IR" dirty="0">
              <a:cs typeface="B Nazanin" panose="00000400000000000000" pitchFamily="2" charset="-78"/>
            </a:endParaRPr>
          </a:p>
          <a:p>
            <a:pPr marL="0" indent="0" algn="ctr" rtl="1">
              <a:buNone/>
            </a:pPr>
            <a:r>
              <a:rPr lang="fa-IR" dirty="0" smtClean="0">
                <a:cs typeface="B Nazanin" panose="00000400000000000000" pitchFamily="2" charset="-78"/>
              </a:rPr>
              <a:t>لزوم توجه به جغرافیای مکان</a:t>
            </a:r>
          </a:p>
          <a:p>
            <a:pPr marL="0" indent="0" algn="just" rtl="1">
              <a:buFont typeface="Arial" panose="020B0604020202020204" pitchFamily="34" charset="0"/>
              <a:buNone/>
            </a:pPr>
            <a:endParaRPr lang="fa-IR" dirty="0">
              <a:cs typeface="B Nazanin" panose="00000400000000000000" pitchFamily="2" charset="-78"/>
            </a:endParaRPr>
          </a:p>
          <a:p>
            <a:pPr marL="0" indent="0" algn="just" rtl="1">
              <a:buFont typeface="Arial" panose="020B0604020202020204" pitchFamily="34" charset="0"/>
              <a:buNone/>
            </a:pPr>
            <a:endParaRPr lang="en-US" dirty="0">
              <a:cs typeface="B Nazanin" panose="00000400000000000000" pitchFamily="2" charset="-78"/>
            </a:endParaRPr>
          </a:p>
        </p:txBody>
      </p:sp>
      <p:sp>
        <p:nvSpPr>
          <p:cNvPr id="8" name="Title 1"/>
          <p:cNvSpPr>
            <a:spLocks noGrp="1"/>
          </p:cNvSpPr>
          <p:nvPr>
            <p:ph type="title"/>
          </p:nvPr>
        </p:nvSpPr>
        <p:spPr>
          <a:xfrm>
            <a:off x="6038850" y="0"/>
            <a:ext cx="6153150" cy="1325563"/>
          </a:xfrm>
        </p:spPr>
        <p:txBody>
          <a:bodyPr/>
          <a:lstStyle/>
          <a:p>
            <a:pPr algn="r" rtl="1"/>
            <a:r>
              <a:rPr lang="fa-IR" sz="2800" b="1" dirty="0">
                <a:latin typeface="+mn-lt"/>
                <a:ea typeface="+mn-ea"/>
                <a:cs typeface="B Nazanin" panose="00000400000000000000" pitchFamily="2" charset="-78"/>
              </a:rPr>
              <a:t>ساسکیا </a:t>
            </a:r>
            <a:r>
              <a:rPr lang="fa-IR" sz="2800" b="1" dirty="0" smtClean="0">
                <a:latin typeface="+mn-lt"/>
                <a:ea typeface="+mn-ea"/>
                <a:cs typeface="B Nazanin" panose="00000400000000000000" pitchFamily="2" charset="-78"/>
              </a:rPr>
              <a:t>ساسن:</a:t>
            </a:r>
            <a:endParaRPr lang="en-US" dirty="0">
              <a:cs typeface="B Nazanin" panose="00000400000000000000" pitchFamily="2" charset="-78"/>
            </a:endParaRPr>
          </a:p>
        </p:txBody>
      </p:sp>
    </p:spTree>
    <p:extLst>
      <p:ext uri="{BB962C8B-B14F-4D97-AF65-F5344CB8AC3E}">
        <p14:creationId xmlns:p14="http://schemas.microsoft.com/office/powerpoint/2010/main" val="2338071652"/>
      </p:ext>
    </p:extLst>
  </p:cSld>
  <p:clrMapOvr>
    <a:masterClrMapping/>
  </p:clrMapOvr>
  <mc:AlternateContent xmlns:mc="http://schemas.openxmlformats.org/markup-compatibility/2006" xmlns:p14="http://schemas.microsoft.com/office/powerpoint/2010/main">
    <mc:Choice Requires="p14">
      <p:transition spd="slow" p14:dur="2000" advTm="112182"/>
    </mc:Choice>
    <mc:Fallback xmlns="">
      <p:transition spd="slow" advTm="112182"/>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cdn.static-economist.com/sites/default/files/imagecache/full-width/images/print-edition/20140823_FND000_0.jpg"/>
          <p:cNvPicPr>
            <a:picLocks noChangeAspect="1" noChangeArrowheads="1"/>
          </p:cNvPicPr>
          <p:nvPr/>
        </p:nvPicPr>
        <p:blipFill>
          <a:blip r:embed="rId3">
            <a:lum bright="70000" contrast="-70000"/>
            <a:extLst>
              <a:ext uri="{28A0092B-C50C-407E-A947-70E740481C1C}">
                <a14:useLocalDpi xmlns:a14="http://schemas.microsoft.com/office/drawing/2010/main"/>
              </a:ext>
            </a:extLst>
          </a:blip>
          <a:srcRect/>
          <a:stretch>
            <a:fillRect/>
          </a:stretch>
        </p:blipFill>
        <p:spPr bwMode="auto">
          <a:xfrm>
            <a:off x="38100" y="-95250"/>
            <a:ext cx="12153900" cy="6842954"/>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914400" y="1690688"/>
            <a:ext cx="10591800" cy="46386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None/>
            </a:pPr>
            <a:r>
              <a:rPr lang="fa-IR" dirty="0" smtClean="0">
                <a:cs typeface="B Nazanin" panose="00000400000000000000" pitchFamily="2" charset="-78"/>
              </a:rPr>
              <a:t>نابرابری میان شهرها</a:t>
            </a:r>
            <a:endParaRPr lang="fa-IR" dirty="0">
              <a:cs typeface="B Nazanin" panose="00000400000000000000" pitchFamily="2" charset="-78"/>
            </a:endParaRPr>
          </a:p>
          <a:p>
            <a:pPr marL="0" indent="0" algn="r" rtl="1">
              <a:buNone/>
            </a:pPr>
            <a:r>
              <a:rPr lang="fa-IR" dirty="0" smtClean="0">
                <a:cs typeface="B Nazanin" panose="00000400000000000000" pitchFamily="2" charset="-78"/>
              </a:rPr>
              <a:t>نابرابری درون شهرها</a:t>
            </a:r>
          </a:p>
          <a:p>
            <a:pPr marL="0" indent="0" algn="r" rtl="1">
              <a:buNone/>
            </a:pPr>
            <a:endParaRPr lang="fa-IR" dirty="0">
              <a:cs typeface="B Nazanin" panose="00000400000000000000" pitchFamily="2" charset="-78"/>
            </a:endParaRPr>
          </a:p>
          <a:p>
            <a:pPr marL="0" indent="0" algn="r" rtl="1">
              <a:buNone/>
            </a:pPr>
            <a:endParaRPr lang="fa-IR" dirty="0" smtClean="0">
              <a:cs typeface="B Nazanin" panose="00000400000000000000" pitchFamily="2" charset="-78"/>
            </a:endParaRPr>
          </a:p>
        </p:txBody>
      </p:sp>
      <p:sp>
        <p:nvSpPr>
          <p:cNvPr id="4" name="Title 3"/>
          <p:cNvSpPr>
            <a:spLocks noGrp="1"/>
          </p:cNvSpPr>
          <p:nvPr>
            <p:ph type="title"/>
          </p:nvPr>
        </p:nvSpPr>
        <p:spPr/>
        <p:txBody>
          <a:bodyPr/>
          <a:lstStyle/>
          <a:p>
            <a:pPr algn="r" rtl="1"/>
            <a:r>
              <a:rPr lang="fa-IR" dirty="0" smtClean="0">
                <a:cs typeface="B Nazanin" panose="00000400000000000000" pitchFamily="2" charset="-78"/>
              </a:rPr>
              <a:t>جهانی شدن و مفهوم «نابرابری»</a:t>
            </a:r>
            <a:r>
              <a:rPr lang="en-US" dirty="0" smtClean="0">
                <a:cs typeface="B Nazanin" panose="00000400000000000000" pitchFamily="2" charset="-78"/>
              </a:rPr>
              <a:t/>
            </a:r>
            <a:br>
              <a:rPr lang="en-US" dirty="0" smtClean="0">
                <a:cs typeface="B Nazanin" panose="00000400000000000000" pitchFamily="2" charset="-78"/>
              </a:rPr>
            </a:br>
            <a:endParaRPr lang="en-US" dirty="0"/>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a:ext>
            </a:extLst>
          </a:blip>
          <a:srcRect l="4000" t="8690" r="40632" b="10655"/>
          <a:stretch/>
        </p:blipFill>
        <p:spPr>
          <a:xfrm>
            <a:off x="1118937" y="1670135"/>
            <a:ext cx="6481011" cy="4262779"/>
          </a:xfrm>
          <a:prstGeom prst="rect">
            <a:avLst/>
          </a:prstGeom>
        </p:spPr>
      </p:pic>
    </p:spTree>
    <p:custDataLst>
      <p:tags r:id="rId1"/>
    </p:custDataLst>
    <p:extLst>
      <p:ext uri="{BB962C8B-B14F-4D97-AF65-F5344CB8AC3E}">
        <p14:creationId xmlns:p14="http://schemas.microsoft.com/office/powerpoint/2010/main" val="2789651159"/>
      </p:ext>
    </p:extLst>
  </p:cSld>
  <p:clrMapOvr>
    <a:masterClrMapping/>
  </p:clrMapOvr>
  <mc:AlternateContent xmlns:mc="http://schemas.openxmlformats.org/markup-compatibility/2006" xmlns:p14="http://schemas.microsoft.com/office/powerpoint/2010/main">
    <mc:Choice Requires="p14">
      <p:transition spd="slow" p14:dur="2000" advTm="269088"/>
    </mc:Choice>
    <mc:Fallback xmlns="">
      <p:transition spd="slow" advTm="26908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0" y="879475"/>
            <a:ext cx="6231082" cy="3502025"/>
          </a:xfrm>
        </p:spPr>
        <p:txBody>
          <a:bodyPr>
            <a:normAutofit/>
          </a:bodyPr>
          <a:lstStyle/>
          <a:p>
            <a:pPr algn="r" rtl="1"/>
            <a:r>
              <a:rPr lang="fa-IR" sz="2800" dirty="0" smtClean="0">
                <a:cs typeface="B Nazanin" panose="00000400000000000000" pitchFamily="2" charset="-78"/>
              </a:rPr>
              <a:t>پیتر هال مشخصه شهرنشینی در قرن 21 در دو بعد بازشناسی می‌کند: </a:t>
            </a:r>
            <a:r>
              <a:rPr lang="fa-IR" dirty="0" smtClean="0">
                <a:cs typeface="B Nazanin" panose="00000400000000000000" pitchFamily="2" charset="-78"/>
              </a:rPr>
              <a:t/>
            </a:r>
            <a:br>
              <a:rPr lang="fa-IR" dirty="0" smtClean="0">
                <a:cs typeface="B Nazanin" panose="00000400000000000000" pitchFamily="2" charset="-78"/>
              </a:rPr>
            </a:br>
            <a:r>
              <a:rPr lang="fa-IR" dirty="0">
                <a:cs typeface="B Nazanin" panose="00000400000000000000" pitchFamily="2" charset="-78"/>
              </a:rPr>
              <a:t/>
            </a:r>
            <a:br>
              <a:rPr lang="fa-IR" dirty="0">
                <a:cs typeface="B Nazanin" panose="00000400000000000000" pitchFamily="2" charset="-78"/>
              </a:rPr>
            </a:br>
            <a:r>
              <a:rPr lang="fa-IR" sz="3600" dirty="0" smtClean="0">
                <a:cs typeface="B Nazanin" panose="00000400000000000000" pitchFamily="2" charset="-78"/>
              </a:rPr>
              <a:t>- شهری شدن</a:t>
            </a:r>
            <a:br>
              <a:rPr lang="fa-IR" sz="3600" dirty="0" smtClean="0">
                <a:cs typeface="B Nazanin" panose="00000400000000000000" pitchFamily="2" charset="-78"/>
              </a:rPr>
            </a:br>
            <a:r>
              <a:rPr lang="en-US" sz="3600" dirty="0" smtClean="0">
                <a:cs typeface="B Nazanin" panose="00000400000000000000" pitchFamily="2" charset="-78"/>
              </a:rPr>
              <a:t/>
            </a:r>
            <a:br>
              <a:rPr lang="en-US" sz="3600" dirty="0" smtClean="0">
                <a:cs typeface="B Nazanin" panose="00000400000000000000" pitchFamily="2" charset="-78"/>
              </a:rPr>
            </a:br>
            <a:r>
              <a:rPr lang="fa-IR" sz="3600" dirty="0" smtClean="0">
                <a:cs typeface="B Nazanin" panose="00000400000000000000" pitchFamily="2" charset="-78"/>
              </a:rPr>
              <a:t>- شبکه ای شدن شهرها</a:t>
            </a:r>
            <a:endParaRPr lang="en-US" sz="3600" dirty="0">
              <a:cs typeface="B Nazanin" panose="00000400000000000000" pitchFamily="2" charset="-78"/>
            </a:endParaRPr>
          </a:p>
        </p:txBody>
      </p:sp>
      <p:pic>
        <p:nvPicPr>
          <p:cNvPr id="2050" name="Picture 2" descr="https://images-na.ssl-images-amazon.com/images/I/41TbaN%2B%2BXZL._SX327_BO1,204,203,200_.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4572000" cy="6934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38894"/>
      </p:ext>
    </p:extLst>
  </p:cSld>
  <p:clrMapOvr>
    <a:masterClrMapping/>
  </p:clrMapOvr>
  <mc:AlternateContent xmlns:mc="http://schemas.openxmlformats.org/markup-compatibility/2006" xmlns:p14="http://schemas.microsoft.com/office/powerpoint/2010/main">
    <mc:Choice Requires="p14">
      <p:transition spd="slow" p14:dur="2000" advTm="47664"/>
    </mc:Choice>
    <mc:Fallback xmlns="">
      <p:transition spd="slow" advTm="47664"/>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Nazanin" panose="00000400000000000000" pitchFamily="2" charset="-78"/>
              </a:rPr>
              <a:t>1- شهری شدن</a:t>
            </a:r>
            <a:endParaRPr lang="en-US" dirty="0">
              <a:cs typeface="B Nazanin" panose="00000400000000000000" pitchFamily="2" charset="-78"/>
            </a:endParaRPr>
          </a:p>
        </p:txBody>
      </p:sp>
      <p:sp>
        <p:nvSpPr>
          <p:cNvPr id="3" name="Content Placeholder 2"/>
          <p:cNvSpPr>
            <a:spLocks noGrp="1"/>
          </p:cNvSpPr>
          <p:nvPr>
            <p:ph idx="1"/>
          </p:nvPr>
        </p:nvSpPr>
        <p:spPr/>
        <p:txBody>
          <a:bodyPr/>
          <a:lstStyle/>
          <a:p>
            <a:pPr algn="r" rtl="1"/>
            <a:r>
              <a:rPr lang="fa-IR" b="1" dirty="0" smtClean="0">
                <a:cs typeface="B Nazanin" panose="00000400000000000000" pitchFamily="2" charset="-78"/>
              </a:rPr>
              <a:t>پیش بینی سازمان ملل متحد در 1996: بین سالهای 2000 تا 2025 جمعیت شهرنشین به 5 میلیارد نفر می رشد (61 درصد)</a:t>
            </a:r>
          </a:p>
          <a:p>
            <a:pPr marL="0" indent="0" algn="r" rtl="1">
              <a:buNone/>
            </a:pPr>
            <a:endParaRPr lang="fa-IR" b="1" dirty="0" smtClean="0">
              <a:cs typeface="B Nazanin" panose="00000400000000000000" pitchFamily="2" charset="-78"/>
            </a:endParaRPr>
          </a:p>
          <a:p>
            <a:pPr algn="r" rtl="1"/>
            <a:r>
              <a:rPr lang="fa-IR" b="1" dirty="0" smtClean="0">
                <a:cs typeface="B Nazanin" panose="00000400000000000000" pitchFamily="2" charset="-78"/>
              </a:rPr>
              <a:t>این پیش بینی برای سال 2050، 72 درصد یا 6.3 میلیارد نفر است.</a:t>
            </a:r>
          </a:p>
          <a:p>
            <a:pPr algn="r" rtl="1"/>
            <a:endParaRPr lang="fa-IR" b="1" dirty="0">
              <a:cs typeface="B Nazanin" panose="00000400000000000000" pitchFamily="2" charset="-78"/>
            </a:endParaRPr>
          </a:p>
          <a:p>
            <a:pPr algn="r" rtl="1"/>
            <a:r>
              <a:rPr lang="fa-IR" b="1" dirty="0" smtClean="0">
                <a:cs typeface="B Nazanin" panose="00000400000000000000" pitchFamily="2" charset="-78"/>
              </a:rPr>
              <a:t>این رشد جمعیت برای کشورهای توسعه یافته و در حال توسعه مشابه نیست.</a:t>
            </a:r>
          </a:p>
          <a:p>
            <a:pPr algn="r" rtl="1"/>
            <a:endParaRPr lang="en-US" b="1" dirty="0">
              <a:cs typeface="B Nazanin" panose="00000400000000000000" pitchFamily="2" charset="-78"/>
            </a:endParaRPr>
          </a:p>
        </p:txBody>
      </p:sp>
    </p:spTree>
    <p:extLst>
      <p:ext uri="{BB962C8B-B14F-4D97-AF65-F5344CB8AC3E}">
        <p14:creationId xmlns:p14="http://schemas.microsoft.com/office/powerpoint/2010/main" val="2623209092"/>
      </p:ext>
    </p:extLst>
  </p:cSld>
  <p:clrMapOvr>
    <a:masterClrMapping/>
  </p:clrMapOvr>
  <mc:AlternateContent xmlns:mc="http://schemas.openxmlformats.org/markup-compatibility/2006" xmlns:p14="http://schemas.microsoft.com/office/powerpoint/2010/main">
    <mc:Choice Requires="p14">
      <p:transition spd="slow" p14:dur="2000" advTm="73087"/>
    </mc:Choice>
    <mc:Fallback xmlns="">
      <p:transition spd="slow" advTm="73087"/>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43445" y="0"/>
            <a:ext cx="9583881" cy="6773992"/>
          </a:xfrm>
          <a:prstGeom prst="rect">
            <a:avLst/>
          </a:prstGeom>
        </p:spPr>
      </p:pic>
    </p:spTree>
    <p:extLst>
      <p:ext uri="{BB962C8B-B14F-4D97-AF65-F5344CB8AC3E}">
        <p14:creationId xmlns:p14="http://schemas.microsoft.com/office/powerpoint/2010/main" val="494873679"/>
      </p:ext>
    </p:extLst>
  </p:cSld>
  <p:clrMapOvr>
    <a:masterClrMapping/>
  </p:clrMapOvr>
  <mc:AlternateContent xmlns:mc="http://schemas.openxmlformats.org/markup-compatibility/2006" xmlns:p14="http://schemas.microsoft.com/office/powerpoint/2010/main">
    <mc:Choice Requires="p14">
      <p:transition spd="slow" p14:dur="2000" advTm="72726"/>
    </mc:Choice>
    <mc:Fallback xmlns="">
      <p:transition spd="slow" advTm="72726"/>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26430" y="602752"/>
            <a:ext cx="5836690" cy="5900917"/>
          </a:xfrm>
        </p:spPr>
        <p:txBody>
          <a:bodyPr>
            <a:normAutofit lnSpcReduction="10000"/>
          </a:bodyPr>
          <a:lstStyle/>
          <a:p>
            <a:pPr algn="r" rtl="1"/>
            <a:r>
              <a:rPr lang="fa-IR" b="1" dirty="0" smtClean="0">
                <a:cs typeface="B Nazanin" panose="00000400000000000000" pitchFamily="2" charset="-78"/>
              </a:rPr>
              <a:t>امریکای جنوبی</a:t>
            </a:r>
          </a:p>
          <a:p>
            <a:pPr algn="r" rtl="1"/>
            <a:r>
              <a:rPr lang="fa-IR" b="1" dirty="0" smtClean="0">
                <a:cs typeface="B Nazanin" panose="00000400000000000000" pitchFamily="2" charset="-78"/>
              </a:rPr>
              <a:t>آسیا</a:t>
            </a:r>
          </a:p>
          <a:p>
            <a:pPr algn="r" rtl="1"/>
            <a:r>
              <a:rPr lang="fa-IR" b="1" dirty="0" smtClean="0">
                <a:cs typeface="B Nazanin" panose="00000400000000000000" pitchFamily="2" charset="-78"/>
              </a:rPr>
              <a:t>افریقا</a:t>
            </a:r>
          </a:p>
          <a:p>
            <a:pPr marL="0" indent="0" algn="r" rtl="1">
              <a:buNone/>
            </a:pPr>
            <a:endParaRPr lang="fa-IR" b="1" u="sng" dirty="0">
              <a:cs typeface="B Nazanin" panose="00000400000000000000" pitchFamily="2" charset="-78"/>
            </a:endParaRPr>
          </a:p>
          <a:p>
            <a:pPr marL="0" indent="0" algn="r" rtl="1">
              <a:buNone/>
            </a:pPr>
            <a:r>
              <a:rPr lang="fa-IR" b="1" dirty="0" smtClean="0">
                <a:cs typeface="B Nazanin" panose="00000400000000000000" pitchFamily="2" charset="-78"/>
              </a:rPr>
              <a:t>شهری شدن انفجاری+ تفکر ضد شهری</a:t>
            </a:r>
            <a:endParaRPr lang="en-US" b="1" dirty="0" smtClean="0">
              <a:cs typeface="B Nazanin" panose="00000400000000000000" pitchFamily="2" charset="-78"/>
            </a:endParaRPr>
          </a:p>
          <a:p>
            <a:pPr marL="0" indent="0" algn="r" rtl="1">
              <a:buNone/>
            </a:pPr>
            <a:endParaRPr lang="fa-IR" b="1" dirty="0" smtClean="0">
              <a:cs typeface="B Nazanin" panose="00000400000000000000" pitchFamily="2" charset="-78"/>
            </a:endParaRPr>
          </a:p>
          <a:p>
            <a:pPr marL="0" indent="0" algn="r" rtl="1">
              <a:buNone/>
            </a:pPr>
            <a:r>
              <a:rPr lang="fa-IR" b="1" dirty="0" smtClean="0">
                <a:cs typeface="B Nazanin" panose="00000400000000000000" pitchFamily="2" charset="-78"/>
              </a:rPr>
              <a:t>کمتر از یک پنجم جمعیت افریقا در شهرهای </a:t>
            </a:r>
          </a:p>
          <a:p>
            <a:pPr marL="0" indent="0" algn="r" rtl="1">
              <a:lnSpc>
                <a:spcPct val="100000"/>
              </a:lnSpc>
              <a:buNone/>
            </a:pPr>
            <a:r>
              <a:rPr lang="fa-IR" b="1" dirty="0" smtClean="0">
                <a:cs typeface="B Nazanin" panose="00000400000000000000" pitchFamily="2" charset="-78"/>
              </a:rPr>
              <a:t>رسمی زندگی می کنند...</a:t>
            </a:r>
            <a:endParaRPr lang="en-US" b="1" dirty="0">
              <a:cs typeface="B Nazanin" panose="00000400000000000000" pitchFamily="2" charset="-78"/>
            </a:endParaRPr>
          </a:p>
          <a:p>
            <a:pPr marL="0" indent="0" algn="r" rtl="1">
              <a:lnSpc>
                <a:spcPct val="100000"/>
              </a:lnSpc>
              <a:buNone/>
            </a:pPr>
            <a:r>
              <a:rPr lang="fa-IR" b="1" dirty="0">
                <a:cs typeface="B Nazanin" panose="00000400000000000000" pitchFamily="2" charset="-78"/>
              </a:rPr>
              <a:t>جمعیت شهری ساکن در زاغه‌ها در اتیوپی و </a:t>
            </a:r>
            <a:endParaRPr lang="fa-IR" b="1" dirty="0" smtClean="0">
              <a:cs typeface="B Nazanin" panose="00000400000000000000" pitchFamily="2" charset="-78"/>
            </a:endParaRPr>
          </a:p>
          <a:p>
            <a:pPr marL="0" indent="0" algn="r" rtl="1">
              <a:lnSpc>
                <a:spcPct val="100000"/>
              </a:lnSpc>
              <a:buNone/>
            </a:pPr>
            <a:r>
              <a:rPr lang="fa-IR" b="1" dirty="0" smtClean="0">
                <a:cs typeface="B Nazanin" panose="00000400000000000000" pitchFamily="2" charset="-78"/>
              </a:rPr>
              <a:t>چاد از </a:t>
            </a:r>
            <a:r>
              <a:rPr lang="fa-IR" b="1" dirty="0">
                <a:cs typeface="B Nazanin" panose="00000400000000000000" pitchFamily="2" charset="-78"/>
              </a:rPr>
              <a:t>99 درصد فراتر رفته است</a:t>
            </a:r>
            <a:r>
              <a:rPr lang="fa-IR" b="1" dirty="0" smtClean="0">
                <a:cs typeface="B Nazanin" panose="00000400000000000000" pitchFamily="2" charset="-78"/>
              </a:rPr>
              <a:t>.</a:t>
            </a:r>
          </a:p>
          <a:p>
            <a:pPr marL="0" indent="0" algn="r" rtl="1">
              <a:lnSpc>
                <a:spcPct val="100000"/>
              </a:lnSpc>
              <a:buNone/>
            </a:pPr>
            <a:endParaRPr lang="fa-IR" b="1" dirty="0">
              <a:cs typeface="B Nazanin" panose="00000400000000000000" pitchFamily="2" charset="-78"/>
            </a:endParaRPr>
          </a:p>
          <a:p>
            <a:pPr marL="0" indent="0" algn="l">
              <a:lnSpc>
                <a:spcPct val="100000"/>
              </a:lnSpc>
              <a:buNone/>
            </a:pPr>
            <a:r>
              <a:rPr lang="en-US" sz="2000" b="1"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LE </a:t>
            </a:r>
            <a:r>
              <a:rPr lang="en-US" sz="2000" dirty="0">
                <a:latin typeface="Times New Roman" panose="02020603050405020304" pitchFamily="18" charset="0"/>
                <a:cs typeface="Times New Roman" panose="02020603050405020304" pitchFamily="18" charset="0"/>
              </a:rPr>
              <a:t>MONDE | </a:t>
            </a:r>
            <a:r>
              <a:rPr lang="en-US" sz="2000" dirty="0" smtClean="0">
                <a:latin typeface="Times New Roman" panose="02020603050405020304" pitchFamily="18" charset="0"/>
                <a:cs typeface="Times New Roman" panose="02020603050405020304" pitchFamily="18" charset="0"/>
              </a:rPr>
              <a:t>21.09.2009</a:t>
            </a:r>
            <a:r>
              <a:rPr lang="en-US" sz="2000" b="1" dirty="0">
                <a:latin typeface="Times New Roman" panose="02020603050405020304" pitchFamily="18" charset="0"/>
                <a:cs typeface="Times New Roman" panose="02020603050405020304" pitchFamily="18" charset="0"/>
              </a:rPr>
              <a:t>)</a:t>
            </a:r>
          </a:p>
        </p:txBody>
      </p:sp>
      <p:pic>
        <p:nvPicPr>
          <p:cNvPr id="3074" name="Picture 2" descr="http://anthropology.ir/sites/default/files/public/styles/article_post/public/anthropology-images/24115.jpg?itok=VI-xeNMm"/>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1592"/>
            <a:ext cx="5465618" cy="701136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03399787"/>
      </p:ext>
    </p:extLst>
  </p:cSld>
  <p:clrMapOvr>
    <a:masterClrMapping/>
  </p:clrMapOvr>
  <mc:AlternateContent xmlns:mc="http://schemas.openxmlformats.org/markup-compatibility/2006" xmlns:p14="http://schemas.microsoft.com/office/powerpoint/2010/main">
    <mc:Choice Requires="p14">
      <p:transition spd="slow" p14:dur="2000" advTm="108583"/>
    </mc:Choice>
    <mc:Fallback xmlns="">
      <p:transition spd="slow" advTm="1085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xEl>
                                              <p:pRg st="0" end="0"/>
                                            </p:txEl>
                                          </p:spTgt>
                                        </p:tgtEl>
                                      </p:cBhvr>
                                    </p:animEffect>
                                    <p:set>
                                      <p:cBhvr>
                                        <p:cTn id="12" dur="1" fill="hold">
                                          <p:stCondLst>
                                            <p:cond delay="499"/>
                                          </p:stCondLst>
                                        </p:cTn>
                                        <p:tgtEl>
                                          <p:spTgt spid="3">
                                            <p:txEl>
                                              <p:pRg st="0" end="0"/>
                                            </p:txEl>
                                          </p:spTgt>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3">
                                            <p:txEl>
                                              <p:pRg st="1" end="1"/>
                                            </p:txEl>
                                          </p:spTgt>
                                        </p:tgtEl>
                                      </p:cBhvr>
                                    </p:animEffect>
                                    <p:set>
                                      <p:cBhvr>
                                        <p:cTn id="15"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nodeType="clickEffect">
                                  <p:stCondLst>
                                    <p:cond delay="0"/>
                                  </p:stCondLst>
                                  <p:childTnLst>
                                    <p:animMotion origin="layout" path="M 1.25E-6 -7.40741E-7 L -0.00143 -0.14259 " pathEditMode="relative" rAng="0" ptsTypes="AA">
                                      <p:cBhvr>
                                        <p:cTn id="19" dur="2000" fill="hold"/>
                                        <p:tgtEl>
                                          <p:spTgt spid="3">
                                            <p:txEl>
                                              <p:pRg st="2" end="2"/>
                                            </p:txEl>
                                          </p:spTgt>
                                        </p:tgtEl>
                                        <p:attrNameLst>
                                          <p:attrName>ppt_x</p:attrName>
                                          <p:attrName>ppt_y</p:attrName>
                                        </p:attrNameLst>
                                      </p:cBhvr>
                                      <p:rCtr x="-78" y="-7130"/>
                                    </p:animMotion>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Effect transition="in" filter="fade">
                                      <p:cBhvr>
                                        <p:cTn id="39"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1122218"/>
            <a:ext cx="12192000" cy="5735782"/>
          </a:xfrm>
        </p:spPr>
      </p:pic>
    </p:spTree>
    <p:extLst>
      <p:ext uri="{BB962C8B-B14F-4D97-AF65-F5344CB8AC3E}">
        <p14:creationId xmlns:p14="http://schemas.microsoft.com/office/powerpoint/2010/main" val="1413915234"/>
      </p:ext>
    </p:extLst>
  </p:cSld>
  <p:clrMapOvr>
    <a:masterClrMapping/>
  </p:clrMapOvr>
  <mc:AlternateContent xmlns:mc="http://schemas.openxmlformats.org/markup-compatibility/2006" xmlns:p14="http://schemas.microsoft.com/office/powerpoint/2010/main">
    <mc:Choice Requires="p14">
      <p:transition spd="slow" p14:dur="2000" advTm="70856"/>
    </mc:Choice>
    <mc:Fallback xmlns="">
      <p:transition spd="slow" advTm="70856"/>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Nazanin" panose="00000400000000000000" pitchFamily="2" charset="-78"/>
              </a:rPr>
              <a:t>2- شبکه‌‎ای شدن شهرها: جهانی شدن</a:t>
            </a:r>
            <a:endParaRPr lang="en-US" dirty="0">
              <a:cs typeface="B Nazanin" panose="00000400000000000000" pitchFamily="2" charset="-78"/>
            </a:endParaRPr>
          </a:p>
        </p:txBody>
      </p:sp>
      <p:sp>
        <p:nvSpPr>
          <p:cNvPr id="3" name="Content Placeholder 2"/>
          <p:cNvSpPr>
            <a:spLocks noGrp="1"/>
          </p:cNvSpPr>
          <p:nvPr>
            <p:ph idx="1"/>
          </p:nvPr>
        </p:nvSpPr>
        <p:spPr>
          <a:xfrm>
            <a:off x="838200" y="2410691"/>
            <a:ext cx="10515600" cy="3766272"/>
          </a:xfrm>
        </p:spPr>
        <p:txBody>
          <a:bodyPr/>
          <a:lstStyle/>
          <a:p>
            <a:pPr algn="r" rtl="1"/>
            <a:r>
              <a:rPr lang="fa-IR" dirty="0" smtClean="0">
                <a:cs typeface="B Nazanin" panose="00000400000000000000" pitchFamily="2" charset="-78"/>
              </a:rPr>
              <a:t>حاصل انقلاب اطلاعاتی و ارتباطات از راه دور است</a:t>
            </a:r>
          </a:p>
          <a:p>
            <a:pPr algn="r" rtl="1"/>
            <a:endParaRPr lang="fa-IR" dirty="0">
              <a:cs typeface="B Nazanin" panose="00000400000000000000" pitchFamily="2" charset="-78"/>
            </a:endParaRPr>
          </a:p>
          <a:p>
            <a:pPr algn="r" rtl="1"/>
            <a:r>
              <a:rPr lang="fa-IR" dirty="0" smtClean="0">
                <a:cs typeface="B Nazanin" panose="00000400000000000000" pitchFamily="2" charset="-78"/>
              </a:rPr>
              <a:t>منجر به نوعی تقسیم کار جدید جهانی شده است</a:t>
            </a:r>
            <a:endParaRPr lang="en-US" dirty="0">
              <a:cs typeface="B Nazanin" panose="00000400000000000000" pitchFamily="2" charset="-78"/>
            </a:endParaRPr>
          </a:p>
        </p:txBody>
      </p:sp>
    </p:spTree>
    <p:extLst>
      <p:ext uri="{BB962C8B-B14F-4D97-AF65-F5344CB8AC3E}">
        <p14:creationId xmlns:p14="http://schemas.microsoft.com/office/powerpoint/2010/main" val="2821700457"/>
      </p:ext>
    </p:extLst>
  </p:cSld>
  <p:clrMapOvr>
    <a:masterClrMapping/>
  </p:clrMapOvr>
  <mc:AlternateContent xmlns:mc="http://schemas.openxmlformats.org/markup-compatibility/2006" xmlns:p14="http://schemas.microsoft.com/office/powerpoint/2010/main">
    <mc:Choice Requires="p14">
      <p:transition spd="slow" p14:dur="2000" advTm="58682"/>
    </mc:Choice>
    <mc:Fallback xmlns="">
      <p:transition spd="slow" advTm="58682"/>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Nazanin" panose="00000400000000000000" pitchFamily="2" charset="-78"/>
              </a:rPr>
              <a:t>جهانی شدن</a:t>
            </a:r>
            <a:endParaRPr lang="en-US" dirty="0">
              <a:cs typeface="B Nazanin" panose="00000400000000000000" pitchFamily="2" charset="-78"/>
            </a:endParaRPr>
          </a:p>
        </p:txBody>
      </p:sp>
      <p:sp>
        <p:nvSpPr>
          <p:cNvPr id="3" name="Content Placeholder 2"/>
          <p:cNvSpPr>
            <a:spLocks noGrp="1"/>
          </p:cNvSpPr>
          <p:nvPr>
            <p:ph idx="1"/>
          </p:nvPr>
        </p:nvSpPr>
        <p:spPr/>
        <p:txBody>
          <a:bodyPr/>
          <a:lstStyle/>
          <a:p>
            <a:pPr marL="0" indent="0" algn="r" rtl="1">
              <a:buNone/>
            </a:pPr>
            <a:endParaRPr lang="fa-IR" b="1" dirty="0" smtClean="0">
              <a:cs typeface="B Nazanin" panose="00000400000000000000" pitchFamily="2" charset="-78"/>
            </a:endParaRPr>
          </a:p>
          <a:p>
            <a:pPr marL="0" indent="0" algn="r" rtl="1">
              <a:buNone/>
            </a:pPr>
            <a:r>
              <a:rPr lang="fa-IR" b="1" dirty="0" smtClean="0">
                <a:cs typeface="B Nazanin" panose="00000400000000000000" pitchFamily="2" charset="-78"/>
              </a:rPr>
              <a:t>مشخصه ها:</a:t>
            </a:r>
          </a:p>
          <a:p>
            <a:pPr algn="r" rtl="1"/>
            <a:r>
              <a:rPr lang="fa-IR" b="1" dirty="0" smtClean="0">
                <a:cs typeface="B Nazanin" panose="00000400000000000000" pitchFamily="2" charset="-78"/>
              </a:rPr>
              <a:t>فناوری اطلاعات</a:t>
            </a:r>
          </a:p>
          <a:p>
            <a:pPr algn="r" rtl="1"/>
            <a:r>
              <a:rPr lang="fa-IR" b="1" dirty="0" smtClean="0">
                <a:cs typeface="B Nazanin" panose="00000400000000000000" pitchFamily="2" charset="-78"/>
              </a:rPr>
              <a:t>سیالیت سرمایه</a:t>
            </a:r>
          </a:p>
          <a:p>
            <a:pPr algn="r" rtl="1"/>
            <a:endParaRPr lang="fa-IR" b="1" dirty="0">
              <a:cs typeface="B Nazanin" panose="00000400000000000000" pitchFamily="2" charset="-78"/>
            </a:endParaRPr>
          </a:p>
          <a:p>
            <a:pPr algn="r" rtl="1"/>
            <a:endParaRPr lang="fa-IR" b="1" dirty="0" smtClean="0">
              <a:cs typeface="B Nazanin" panose="00000400000000000000" pitchFamily="2" charset="-78"/>
            </a:endParaRPr>
          </a:p>
          <a:p>
            <a:pPr marL="0" indent="0" algn="r" rtl="1">
              <a:buNone/>
            </a:pPr>
            <a:r>
              <a:rPr lang="fa-IR" b="1" dirty="0" smtClean="0">
                <a:cs typeface="B Nazanin" panose="00000400000000000000" pitchFamily="2" charset="-78"/>
              </a:rPr>
              <a:t>جایگاه فضا در این موقعیت جهانی کجاست؟</a:t>
            </a:r>
          </a:p>
          <a:p>
            <a:pPr algn="r" rtl="1"/>
            <a:endParaRPr lang="fa-IR" b="1" dirty="0">
              <a:cs typeface="B Nazanin" panose="00000400000000000000" pitchFamily="2" charset="-78"/>
            </a:endParaRPr>
          </a:p>
        </p:txBody>
      </p:sp>
    </p:spTree>
    <p:extLst>
      <p:ext uri="{BB962C8B-B14F-4D97-AF65-F5344CB8AC3E}">
        <p14:creationId xmlns:p14="http://schemas.microsoft.com/office/powerpoint/2010/main" val="2349030321"/>
      </p:ext>
    </p:extLst>
  </p:cSld>
  <p:clrMapOvr>
    <a:masterClrMapping/>
  </p:clrMapOvr>
  <mc:AlternateContent xmlns:mc="http://schemas.openxmlformats.org/markup-compatibility/2006" xmlns:p14="http://schemas.microsoft.com/office/powerpoint/2010/main">
    <mc:Choice Requires="p14">
      <p:transition spd="slow" p14:dur="2000" advTm="55056"/>
    </mc:Choice>
    <mc:Fallback xmlns="">
      <p:transition spd="slow" advTm="55056"/>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https://images-na.ssl-images-amazon.com/images/I/51xcGtk%2Bv6L._UY250_.jpg"/>
          <p:cNvPicPr>
            <a:picLocks noChangeAspect="1" noChangeArrowheads="1"/>
          </p:cNvPicPr>
          <p:nvPr/>
        </p:nvPicPr>
        <p:blipFill rotWithShape="1">
          <a:blip r:embed="rId2" cstate="print">
            <a:lum bright="70000" contrast="-70000"/>
            <a:extLst>
              <a:ext uri="{28A0092B-C50C-407E-A947-70E740481C1C}">
                <a14:useLocalDpi xmlns:a14="http://schemas.microsoft.com/office/drawing/2010/main"/>
              </a:ext>
            </a:extLst>
          </a:blip>
          <a:srcRect/>
          <a:stretch/>
        </p:blipFill>
        <p:spPr bwMode="auto">
          <a:xfrm>
            <a:off x="5123537" y="0"/>
            <a:ext cx="7428681" cy="681463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630549" y="0"/>
            <a:ext cx="6414655" cy="6317672"/>
          </a:xfrm>
        </p:spPr>
        <p:txBody>
          <a:bodyPr>
            <a:noAutofit/>
          </a:bodyPr>
          <a:lstStyle/>
          <a:p>
            <a:pPr marL="0" indent="0" algn="r" rtl="1">
              <a:buNone/>
            </a:pPr>
            <a:r>
              <a:rPr lang="fa-IR" sz="2400" dirty="0" smtClean="0">
                <a:cs typeface="B Nazanin" panose="00000400000000000000" pitchFamily="2" charset="-78"/>
              </a:rPr>
              <a:t/>
            </a:r>
            <a:br>
              <a:rPr lang="fa-IR" sz="2400" dirty="0" smtClean="0">
                <a:cs typeface="B Nazanin" panose="00000400000000000000" pitchFamily="2" charset="-78"/>
              </a:rPr>
            </a:br>
            <a:r>
              <a:rPr lang="fa-IR" sz="2400" b="1" dirty="0">
                <a:cs typeface="B Nazanin" panose="00000400000000000000" pitchFamily="2" charset="-78"/>
              </a:rPr>
              <a:t>دیوید جانسون: </a:t>
            </a:r>
            <a:r>
              <a:rPr lang="fa-IR" sz="2400" b="1" dirty="0" smtClean="0">
                <a:cs typeface="B Nazanin" panose="00000400000000000000" pitchFamily="2" charset="-78"/>
              </a:rPr>
              <a:t>چرا </a:t>
            </a:r>
            <a:r>
              <a:rPr lang="fa-IR" sz="2400" b="1" dirty="0">
                <a:cs typeface="B Nazanin" panose="00000400000000000000" pitchFamily="2" charset="-78"/>
              </a:rPr>
              <a:t>ما فکر می کنیم که مبارزه شهری واقعا در حال تغییر امور است؟</a:t>
            </a:r>
            <a:r>
              <a:rPr lang="fa-IR" sz="2400" dirty="0" smtClean="0">
                <a:cs typeface="B Nazanin" panose="00000400000000000000" pitchFamily="2" charset="-78"/>
              </a:rPr>
              <a:t/>
            </a:r>
            <a:br>
              <a:rPr lang="fa-IR" sz="2400" dirty="0" smtClean="0">
                <a:cs typeface="B Nazanin" panose="00000400000000000000" pitchFamily="2" charset="-78"/>
              </a:rPr>
            </a:br>
            <a:r>
              <a:rPr lang="fa-IR" sz="2400" dirty="0" smtClean="0">
                <a:cs typeface="B Nazanin" panose="00000400000000000000" pitchFamily="2" charset="-78"/>
              </a:rPr>
              <a:t/>
            </a:r>
            <a:br>
              <a:rPr lang="fa-IR" sz="2400" dirty="0" smtClean="0">
                <a:cs typeface="B Nazanin" panose="00000400000000000000" pitchFamily="2" charset="-78"/>
              </a:rPr>
            </a:br>
            <a:r>
              <a:rPr lang="fa-IR" sz="2400" b="1" dirty="0">
                <a:cs typeface="B Nazanin" panose="00000400000000000000" pitchFamily="2" charset="-78"/>
              </a:rPr>
              <a:t>دیوید هاروی: </a:t>
            </a:r>
            <a:r>
              <a:rPr lang="fa-IR" sz="2400" dirty="0">
                <a:cs typeface="B Nazanin" panose="00000400000000000000" pitchFamily="2" charset="-78"/>
              </a:rPr>
              <a:t>من  اینجا از پنجره خود در حال نگریستن به تمام برج های پیرامون خویش هستم: آن ها در مکان خویش ثابت هستند، آن ها راه نمی روند. و یک جریان وسیع مالی به درون آنها رفته و از سوی دیگر به شکل اجاره های بسیار بالا بیرون می آید. تمام منهتن گرداگرد اجتماعات بستۀ متعلق به مردم بسیار ثروتمند و مرفه سازمان یافته است. در حالی که یک میلیون نفردر نیویورک حضور دارند که تلاش می کنند کمتر 10000 دلار در سال به دست </a:t>
            </a:r>
            <a:r>
              <a:rPr lang="fa-IR" sz="2400" dirty="0" smtClean="0">
                <a:cs typeface="B Nazanin" panose="00000400000000000000" pitchFamily="2" charset="-78"/>
              </a:rPr>
              <a:t>آورند... این </a:t>
            </a:r>
            <a:r>
              <a:rPr lang="fa-IR" sz="2400" dirty="0">
                <a:cs typeface="B Nazanin" panose="00000400000000000000" pitchFamily="2" charset="-78"/>
              </a:rPr>
              <a:t>شهر جایی است که ما در حیاط خلوت خودمان مبارزه می کنیم تا تعریفی از یک زندگی منطقی برای انبوهی از جمعیت ارائه دهیم. سرمایه مالی می تواند در سراسر جهان حرکت کند، این سرمایه آن چیزی است که من شکل "پروانه ای" سرمایه می خوانم، اما پروانه ها باید در جایی فرود بیایند. و آن ها کجا فرود می آیند؟ آن ها در منهتن می </a:t>
            </a:r>
            <a:r>
              <a:rPr lang="fa-IR" sz="2400" dirty="0" smtClean="0">
                <a:cs typeface="B Nazanin" panose="00000400000000000000" pitchFamily="2" charset="-78"/>
              </a:rPr>
              <a:t>نشینند...</a:t>
            </a:r>
          </a:p>
          <a:p>
            <a:pPr marL="0" indent="0" algn="r" rtl="1">
              <a:buNone/>
            </a:pPr>
            <a:r>
              <a:rPr lang="fa-IR" b="1" dirty="0" smtClean="0">
                <a:cs typeface="B Nazanin" panose="00000400000000000000" pitchFamily="2" charset="-78"/>
              </a:rPr>
              <a:t>ما </a:t>
            </a:r>
            <a:r>
              <a:rPr lang="fa-IR" b="1" dirty="0">
                <a:cs typeface="B Nazanin" panose="00000400000000000000" pitchFamily="2" charset="-78"/>
              </a:rPr>
              <a:t>در جایی مبارزه می کنیم که پروانه می </a:t>
            </a:r>
            <a:r>
              <a:rPr lang="fa-IR" b="1" dirty="0" smtClean="0">
                <a:cs typeface="B Nazanin" panose="00000400000000000000" pitchFamily="2" charset="-78"/>
              </a:rPr>
              <a:t>نشیند...</a:t>
            </a:r>
          </a:p>
          <a:p>
            <a:pPr marL="0" indent="0" rtl="1">
              <a:buNone/>
            </a:pPr>
            <a:r>
              <a:rPr lang="fa-IR" b="1" dirty="0" smtClean="0">
                <a:cs typeface="B Nazanin" panose="00000400000000000000" pitchFamily="2" charset="-78"/>
              </a:rPr>
              <a:t>(</a:t>
            </a:r>
            <a:r>
              <a:rPr lang="en-US" sz="2000" i="1" dirty="0"/>
              <a:t>http://www.bostonreview.net</a:t>
            </a:r>
            <a:r>
              <a:rPr lang="en-US" i="1" dirty="0"/>
              <a:t>/</a:t>
            </a:r>
            <a:r>
              <a:rPr lang="fa-IR" b="1" dirty="0" smtClean="0">
                <a:cs typeface="B Nazanin" panose="00000400000000000000" pitchFamily="2" charset="-78"/>
              </a:rPr>
              <a:t>)</a:t>
            </a:r>
            <a:endParaRPr lang="fa-IR" b="1" dirty="0">
              <a:cs typeface="B Nazanin" panose="00000400000000000000" pitchFamily="2" charset="-78"/>
            </a:endParaRPr>
          </a:p>
        </p:txBody>
      </p:sp>
      <p:pic>
        <p:nvPicPr>
          <p:cNvPr id="5124" name="Picture 4" descr="https://versobooks-prod.s3.amazonaws.com/images/000000/637/David-Harvey-f2560772fb6ac5fbeea5b32cc3eb40e6.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0" y="0"/>
            <a:ext cx="5310573" cy="6899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286581"/>
      </p:ext>
    </p:extLst>
  </p:cSld>
  <p:clrMapOvr>
    <a:masterClrMapping/>
  </p:clrMapOvr>
  <mc:AlternateContent xmlns:mc="http://schemas.openxmlformats.org/markup-compatibility/2006" xmlns:p14="http://schemas.microsoft.com/office/powerpoint/2010/main">
    <mc:Choice Requires="p14">
      <p:transition spd="slow" p14:dur="2000" advTm="120127"/>
    </mc:Choice>
    <mc:Fallback xmlns="">
      <p:transition spd="slow" advTm="120127"/>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7.8|1.4|1.3|3.9"/>
</p:tagLst>
</file>

<file path=ppt/tags/tag2.xml><?xml version="1.0" encoding="utf-8"?>
<p:tagLst xmlns:a="http://schemas.openxmlformats.org/drawingml/2006/main" xmlns:r="http://schemas.openxmlformats.org/officeDocument/2006/relationships" xmlns:p="http://schemas.openxmlformats.org/presentationml/2006/main">
  <p:tag name="TIMING" val="|67.8"/>
</p:tagLst>
</file>

<file path=ppt/tags/tag3.xml><?xml version="1.0" encoding="utf-8"?>
<p:tagLst xmlns:a="http://schemas.openxmlformats.org/drawingml/2006/main" xmlns:r="http://schemas.openxmlformats.org/officeDocument/2006/relationships" xmlns:p="http://schemas.openxmlformats.org/presentationml/2006/main">
  <p:tag name="TIMING" val="|76.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3945</TotalTime>
  <Words>314</Words>
  <Application>Microsoft Office PowerPoint</Application>
  <PresentationFormat>Widescreen</PresentationFormat>
  <Paragraphs>76</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B Nazanin</vt:lpstr>
      <vt:lpstr>B Titr</vt:lpstr>
      <vt:lpstr>Calibri</vt:lpstr>
      <vt:lpstr>Calibri Light</vt:lpstr>
      <vt:lpstr>Times New Roman</vt:lpstr>
      <vt:lpstr>Office Theme</vt:lpstr>
      <vt:lpstr>آینده شهر جهــانی شدن</vt:lpstr>
      <vt:lpstr>پیتر هال مشخصه شهرنشینی در قرن 21 در دو بعد بازشناسی می‌کند:   - شهری شدن  - شبکه ای شدن شهرها</vt:lpstr>
      <vt:lpstr>1- شهری شدن</vt:lpstr>
      <vt:lpstr>PowerPoint Presentation</vt:lpstr>
      <vt:lpstr>PowerPoint Presentation</vt:lpstr>
      <vt:lpstr>PowerPoint Presentation</vt:lpstr>
      <vt:lpstr>2- شبکه‌‎ای شدن شهرها: جهانی شدن</vt:lpstr>
      <vt:lpstr>جهانی شدن</vt:lpstr>
      <vt:lpstr>PowerPoint Presentation</vt:lpstr>
      <vt:lpstr>PowerPoint Presentation</vt:lpstr>
      <vt:lpstr>ساسکیا ساسن:</vt:lpstr>
      <vt:lpstr>PowerPoint Presentation</vt:lpstr>
      <vt:lpstr>ساسکیا ساسن:</vt:lpstr>
      <vt:lpstr>جهانی شدن و مفهوم «نابرابری»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جهانی شدن، آینده شهری</dc:title>
  <dc:creator>Admin</dc:creator>
  <cp:lastModifiedBy>Garineh</cp:lastModifiedBy>
  <cp:revision>36</cp:revision>
  <dcterms:created xsi:type="dcterms:W3CDTF">2016-12-10T21:10:38Z</dcterms:created>
  <dcterms:modified xsi:type="dcterms:W3CDTF">2017-12-23T10:15:53Z</dcterms:modified>
</cp:coreProperties>
</file>